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Roboto"/>
      <p:regular r:id="rId39"/>
      <p:bold r:id="rId40"/>
      <p:italic r:id="rId41"/>
      <p:boldItalic r:id="rId42"/>
    </p:embeddedFont>
    <p:embeddedFont>
      <p:font typeface="Urbanist Medium"/>
      <p:regular r:id="rId43"/>
      <p:bold r:id="rId44"/>
      <p:italic r:id="rId45"/>
      <p:boldItalic r:id="rId46"/>
    </p:embeddedFont>
    <p:embeddedFont>
      <p:font typeface="Urbanist SemiBold"/>
      <p:regular r:id="rId47"/>
      <p:bold r:id="rId48"/>
      <p:italic r:id="rId49"/>
      <p:boldItalic r:id="rId50"/>
    </p:embeddedFont>
    <p:embeddedFont>
      <p:font typeface="Urbanist"/>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UrbanistMedium-bold.fntdata"/><Relationship Id="rId43" Type="http://schemas.openxmlformats.org/officeDocument/2006/relationships/font" Target="fonts/UrbanistMedium-regular.fntdata"/><Relationship Id="rId46" Type="http://schemas.openxmlformats.org/officeDocument/2006/relationships/font" Target="fonts/UrbanistMedium-boldItalic.fntdata"/><Relationship Id="rId45" Type="http://schemas.openxmlformats.org/officeDocument/2006/relationships/font" Target="fonts/UrbanistMedium-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UrbanistSemiBold-bold.fntdata"/><Relationship Id="rId47" Type="http://schemas.openxmlformats.org/officeDocument/2006/relationships/font" Target="fonts/UrbanistSemiBold-regular.fntdata"/><Relationship Id="rId49" Type="http://schemas.openxmlformats.org/officeDocument/2006/relationships/font" Target="fonts/UrbanistSemi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Urbanist-regular.fntdata"/><Relationship Id="rId50" Type="http://schemas.openxmlformats.org/officeDocument/2006/relationships/font" Target="fonts/UrbanistSemiBold-boldItalic.fntdata"/><Relationship Id="rId53" Type="http://schemas.openxmlformats.org/officeDocument/2006/relationships/font" Target="fonts/Urbanist-italic.fntdata"/><Relationship Id="rId52" Type="http://schemas.openxmlformats.org/officeDocument/2006/relationships/font" Target="fonts/Urbanist-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Urbanist-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690305f3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690305f3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 everyone! </a:t>
            </a:r>
            <a:endParaRPr/>
          </a:p>
          <a:p>
            <a:pPr indent="0" lvl="0" marL="0" rtl="0" algn="l">
              <a:spcBef>
                <a:spcPts val="0"/>
              </a:spcBef>
              <a:spcAft>
                <a:spcPts val="0"/>
              </a:spcAft>
              <a:buNone/>
            </a:pPr>
            <a:r>
              <a:rPr lang="en"/>
              <a:t>My name is Prerana Khatiwada, I am a phd candidate at the university of Delaware and today I’ll be presenting our work titled “Regulating Social Media: Surveying the Impact of the Nepali Government’s TikTok Ban.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690305f381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690305f381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In late 2023, Nepal banned TikTok to preserve “social harmony,” but the move exposed tensions between control and digital freedom, hurting small creators and entrepreneurs the most.</a:t>
            </a:r>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690305f381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690305f381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striking is how unclear the government’s reasoning was. People weren’t sure if the ban was about morality, misinformation, or control. This confusion forced users to adapt and find workarounds, showing how unclear policies can shape digital behavior as much as the ban itself.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690305f381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690305f381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200">
                <a:solidFill>
                  <a:schemeClr val="dk1"/>
                </a:solidFill>
                <a:latin typeface="Roboto"/>
                <a:ea typeface="Roboto"/>
                <a:cs typeface="Roboto"/>
                <a:sym typeface="Roboto"/>
              </a:rPr>
              <a:t>In this study, we focus on.. a low-resource South Asian country which is overlooked in tech governance research. We examine how people experienced and responded to the TikTok ban, offering insight into how smaller societies navigate local regulation versus global platform power. Even after the ban’s lifting, uncertainty remains about users’ trust and return, making Nepal a key case for understanding digital governance in transition.</a:t>
            </a:r>
            <a:endParaRPr sz="9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690305f381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690305f381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Click</a:t>
            </a:r>
            <a:br>
              <a:rPr lang="en"/>
            </a:br>
            <a:r>
              <a:rPr lang="en"/>
              <a:t>We begin by asking: How were people in Nepal using TikTok before the ban, and what purposes did it serve in their everyday lives?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690305f381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690305f381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b="1" lang="en"/>
              <a:t>click</a:t>
            </a:r>
            <a:br>
              <a:rPr lang="en"/>
            </a:br>
            <a:r>
              <a:rPr lang="en"/>
              <a:t>Our second question asks: How do people in Nepal perceive the government’s TikTok ban and its broader implications?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690305f381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690305f381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br>
              <a:rPr lang="en"/>
            </a:br>
            <a:r>
              <a:rPr b="1" lang="en"/>
              <a:t>Click</a:t>
            </a:r>
            <a:br>
              <a:rPr lang="en"/>
            </a:br>
            <a:r>
              <a:rPr lang="en"/>
              <a:t>Lastly we answer How did they navigate on social media after the ban?</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690305f381_0_1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3690305f381_0_1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quick overview of our study design. We ran an online survey with 108 Nepali TikTok users. The survey included questions on demographics, TikTok use, views on the ban, and cultural values.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690305f381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3690305f381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Click</a:t>
            </a:r>
            <a:br>
              <a:rPr lang="en"/>
            </a:br>
            <a:r>
              <a:rPr lang="en"/>
              <a:t>We designed the survey in Qualtrics, using insights from digital rights reports and policy documents by Body &amp; Data and the Centre for Social Change.</a:t>
            </a:r>
            <a:r>
              <a:rPr lang="en"/>
              <a:t>The survey was conducted in both English and Nepali, translated and refined by native speakers for cultural accuracy, with two Nepali researchers on the team.</a:t>
            </a:r>
            <a:br>
              <a:rPr lang="en"/>
            </a:br>
            <a:br>
              <a:rPr lang="en"/>
            </a:br>
            <a:r>
              <a:rPr b="1" lang="en"/>
              <a:t>Click</a:t>
            </a:r>
            <a:br>
              <a:rPr lang="en"/>
            </a:br>
            <a:r>
              <a:rPr lang="en"/>
              <a:t>We partnered with the Centre for Social Change (Nepal) to ensure cultural sensitivity, revising terms like “small business” and adding bilingual questions for clarity.</a:t>
            </a:r>
            <a:br>
              <a:rPr lang="en"/>
            </a:br>
            <a:br>
              <a:rPr lang="en"/>
            </a:br>
            <a:r>
              <a:rPr b="1" lang="en"/>
              <a:t>click</a:t>
            </a:r>
            <a:br>
              <a:rPr lang="en"/>
            </a:br>
            <a:r>
              <a:rPr lang="en"/>
              <a:t>We piloted the survey with Nepali and non-Nepali participants, refining wording, and improving flow through clearer logic.</a:t>
            </a:r>
            <a:br>
              <a:rPr lang="en"/>
            </a:br>
            <a:br>
              <a:rPr lang="en"/>
            </a:br>
            <a:r>
              <a:rPr b="1" lang="en"/>
              <a:t>click</a:t>
            </a:r>
            <a:br>
              <a:rPr lang="en"/>
            </a:br>
            <a:r>
              <a:rPr lang="en"/>
              <a:t>We recruited 108 participants (ages 18+) from Nepal through social media, colleges, and word of mouth. The sample size, set using G*Power, allowed basic correlation analyses. From 251 responses, 108 valid ones were retained after filtering. Participants received $5 compensation via a foreign vendor, appropriate for Nepal’s living costs.</a:t>
            </a:r>
            <a:endParaRPr>
              <a:solidFill>
                <a:schemeClr val="dk1"/>
              </a:solidFill>
            </a:endParaRPr>
          </a:p>
          <a:p>
            <a:pPr indent="0" lvl="0" marL="0" rtl="0" algn="l">
              <a:spcBef>
                <a:spcPts val="0"/>
              </a:spcBef>
              <a:spcAft>
                <a:spcPts val="0"/>
              </a:spcAft>
              <a:buNone/>
            </a:pPr>
            <a:br>
              <a:rPr lang="en"/>
            </a:br>
            <a:br>
              <a:rPr lang="en"/>
            </a:br>
            <a:r>
              <a:rPr b="1" lang="en"/>
              <a:t>Click</a:t>
            </a:r>
            <a:br>
              <a:rPr lang="en"/>
            </a:br>
            <a:br>
              <a:rPr lang="en">
                <a:solidFill>
                  <a:schemeClr val="dk1"/>
                </a:solidFill>
              </a:rPr>
            </a:br>
            <a:r>
              <a:rPr lang="en">
                <a:solidFill>
                  <a:schemeClr val="dk1"/>
                </a:solidFill>
              </a:rPr>
              <a:t>We used attention checks and pilot testing for reliable data, analyzing Likert-scale and open-ended responses to understand user perceptions and adaptations.</a:t>
            </a:r>
            <a:br>
              <a:rPr lang="en">
                <a:solidFill>
                  <a:schemeClr val="dk1"/>
                </a:solidFill>
              </a:rPr>
            </a:br>
            <a:endParaRPr/>
          </a:p>
          <a:p>
            <a:pPr indent="0" lvl="0" marL="0" rtl="0" algn="l">
              <a:spcBef>
                <a:spcPts val="0"/>
              </a:spcBef>
              <a:spcAft>
                <a:spcPts val="0"/>
              </a:spcAft>
              <a:buNone/>
            </a:pPr>
            <a:br>
              <a:rPr lang="en"/>
            </a:b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861282edc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861282edc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Urbanist"/>
                <a:ea typeface="Urbanist"/>
                <a:cs typeface="Urbanist"/>
                <a:sym typeface="Urbanist"/>
              </a:rPr>
              <a:t>We collected survey data over three weeks after the TikTok ban was lifted, capturing users’ immediate reactions, behavior changes, and re-engagement strategies.</a:t>
            </a:r>
            <a:br>
              <a:rPr lang="en" sz="1200">
                <a:solidFill>
                  <a:schemeClr val="dk1"/>
                </a:solidFill>
                <a:latin typeface="Urbanist"/>
                <a:ea typeface="Urbanist"/>
                <a:cs typeface="Urbanist"/>
                <a:sym typeface="Urbanist"/>
              </a:rPr>
            </a:br>
            <a:br>
              <a:rPr lang="en" sz="1200">
                <a:solidFill>
                  <a:schemeClr val="dk1"/>
                </a:solidFill>
                <a:latin typeface="Urbanist"/>
                <a:ea typeface="Urbanist"/>
                <a:cs typeface="Urbanist"/>
                <a:sym typeface="Urbanist"/>
              </a:rPr>
            </a:br>
            <a:r>
              <a:rPr b="1" lang="en" sz="1200">
                <a:solidFill>
                  <a:schemeClr val="dk1"/>
                </a:solidFill>
                <a:latin typeface="Urbanist"/>
                <a:ea typeface="Urbanist"/>
                <a:cs typeface="Urbanist"/>
                <a:sym typeface="Urbanist"/>
              </a:rPr>
              <a:t>Click-this is the timeline</a:t>
            </a:r>
            <a:br>
              <a:rPr b="1" lang="en" sz="1200">
                <a:solidFill>
                  <a:schemeClr val="dk1"/>
                </a:solidFill>
                <a:latin typeface="Urbanist"/>
                <a:ea typeface="Urbanist"/>
                <a:cs typeface="Urbanist"/>
                <a:sym typeface="Urbanist"/>
              </a:rPr>
            </a:br>
            <a:r>
              <a:rPr b="1" lang="en" sz="1200">
                <a:solidFill>
                  <a:schemeClr val="dk1"/>
                </a:solidFill>
                <a:latin typeface="Urbanist"/>
                <a:ea typeface="Urbanist"/>
                <a:cs typeface="Urbanist"/>
                <a:sym typeface="Urbanist"/>
              </a:rPr>
              <a:t>Click</a:t>
            </a:r>
            <a:br>
              <a:rPr lang="en" sz="1200">
                <a:solidFill>
                  <a:schemeClr val="dk1"/>
                </a:solidFill>
                <a:latin typeface="Urbanist"/>
                <a:ea typeface="Urbanist"/>
                <a:cs typeface="Urbanist"/>
                <a:sym typeface="Urbanist"/>
              </a:rPr>
            </a:br>
            <a:br>
              <a:rPr lang="en" sz="1200">
                <a:solidFill>
                  <a:schemeClr val="dk1"/>
                </a:solidFill>
                <a:latin typeface="Urbanist"/>
                <a:ea typeface="Urbanist"/>
                <a:cs typeface="Urbanist"/>
                <a:sym typeface="Urbanist"/>
              </a:rPr>
            </a:br>
            <a:r>
              <a:rPr lang="en" sz="1200">
                <a:solidFill>
                  <a:schemeClr val="dk1"/>
                </a:solidFill>
              </a:rPr>
              <a:t>Most participants were young adults — about 54% aged 18–24 and 45% aged 25–34, with only one participant over 54. Gender distribution was nearly balanced across the sample.</a:t>
            </a:r>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9b75ba79c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39b75ba79c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Click</a:t>
            </a:r>
            <a:br>
              <a:rPr lang="en"/>
            </a:br>
            <a:r>
              <a:rPr lang="en"/>
              <a:t>Our findings show that TikTok wasn’t just a platform for fun — it became part of everyday Nepali life. </a:t>
            </a:r>
            <a:br>
              <a:rPr lang="en"/>
            </a:br>
            <a:br>
              <a:rPr lang="en"/>
            </a:br>
            <a:r>
              <a:rPr lang="en"/>
              <a:t>Click</a:t>
            </a:r>
            <a:br>
              <a:rPr lang="en"/>
            </a:br>
            <a:r>
              <a:rPr lang="en"/>
              <a:t>Most users watched rather than created content, finding it entertaining but also distracting. </a:t>
            </a:r>
            <a:br>
              <a:rPr lang="en"/>
            </a:br>
            <a:br>
              <a:rPr lang="en"/>
            </a:br>
            <a:r>
              <a:rPr lang="en"/>
              <a:t>Click</a:t>
            </a:r>
            <a:br>
              <a:rPr lang="en"/>
            </a:br>
            <a:br>
              <a:rPr lang="en"/>
            </a:br>
            <a:r>
              <a:rPr lang="en"/>
              <a:t>Participants saw TikTok as fun, creative, and useful for business — but also as distracting for youth, risky for minors, and a source of misinformation.</a:t>
            </a:r>
            <a:br>
              <a:rPr lang="en"/>
            </a:br>
            <a:br>
              <a:rPr lang="en"/>
            </a:br>
            <a:r>
              <a:rPr lang="en"/>
              <a:t>click</a:t>
            </a:r>
            <a:br>
              <a:rPr lang="en"/>
            </a:br>
            <a:br>
              <a:rPr lang="en"/>
            </a:br>
            <a:br>
              <a:rPr lang="en"/>
            </a:br>
            <a:r>
              <a:rPr lang="en"/>
              <a:t>with respect to usage, </a:t>
            </a:r>
            <a:r>
              <a:rPr lang="en">
                <a:solidFill>
                  <a:schemeClr val="dk1"/>
                </a:solidFill>
              </a:rPr>
              <a:t>After the ban, about </a:t>
            </a:r>
            <a:r>
              <a:rPr b="1" lang="en">
                <a:solidFill>
                  <a:schemeClr val="dk1"/>
                </a:solidFill>
              </a:rPr>
              <a:t>36%</a:t>
            </a:r>
            <a:r>
              <a:rPr lang="en">
                <a:solidFill>
                  <a:schemeClr val="dk1"/>
                </a:solidFill>
              </a:rPr>
              <a:t> of users stopped using TikTok, while around </a:t>
            </a:r>
            <a:r>
              <a:rPr b="1" lang="en">
                <a:solidFill>
                  <a:schemeClr val="dk1"/>
                </a:solidFill>
              </a:rPr>
              <a:t>14%</a:t>
            </a:r>
            <a:r>
              <a:rPr lang="en">
                <a:solidFill>
                  <a:schemeClr val="dk1"/>
                </a:solidFill>
              </a:rPr>
              <a:t> had already quit earlier. Many left because they felt it was taking too much time, showing repetitive or low-quality content, and not aligning with their personal values.</a:t>
            </a:r>
            <a:br>
              <a:rPr lang="en">
                <a:solidFill>
                  <a:schemeClr val="dk1"/>
                </a:solidFill>
              </a:rPr>
            </a:br>
            <a:br>
              <a:rPr lang="en"/>
            </a:br>
            <a:r>
              <a:rPr lang="en">
                <a:solidFill>
                  <a:schemeClr val="dk1"/>
                </a:solidFill>
              </a:rPr>
              <a:t>Once the ban was lifted, about </a:t>
            </a:r>
            <a:r>
              <a:rPr b="1" lang="en">
                <a:solidFill>
                  <a:schemeClr val="dk1"/>
                </a:solidFill>
              </a:rPr>
              <a:t>23% returned</a:t>
            </a:r>
            <a:r>
              <a:rPr lang="en">
                <a:solidFill>
                  <a:schemeClr val="dk1"/>
                </a:solidFill>
              </a:rPr>
              <a:t>, including some who had quit earlier — mainly to reconnect with communities or catch up on trends. </a:t>
            </a:r>
            <a:r>
              <a:rPr lang="en">
                <a:solidFill>
                  <a:schemeClr val="dk1"/>
                </a:solidFill>
              </a:rPr>
              <a:t>Some new users joined out of curiosity or social pressure, while others highlighted TikTok’s importance for maintaining family and diaspora connections — a vital theme in Nepal’s migratory context.”</a:t>
            </a:r>
            <a:br>
              <a:rPr lang="en"/>
            </a:br>
            <a:br>
              <a:rPr lang="en"/>
            </a:br>
            <a:r>
              <a:rPr lang="en"/>
              <a:t>”Despite the restriction, </a:t>
            </a:r>
            <a:r>
              <a:rPr lang="en">
                <a:solidFill>
                  <a:schemeClr val="dk1"/>
                </a:solidFill>
              </a:rPr>
              <a:t>Around </a:t>
            </a:r>
            <a:r>
              <a:rPr b="1" lang="en">
                <a:solidFill>
                  <a:schemeClr val="dk1"/>
                </a:solidFill>
              </a:rPr>
              <a:t>14% found workarounds</a:t>
            </a:r>
            <a:r>
              <a:rPr lang="en">
                <a:solidFill>
                  <a:schemeClr val="dk1"/>
                </a:solidFill>
              </a:rPr>
              <a:t> using VPNs or DNS changes, mostly urban, educated, higher-income users. </a:t>
            </a:r>
            <a:br>
              <a:rPr lang="en">
                <a:solidFill>
                  <a:schemeClr val="dk1"/>
                </a:solidFill>
              </a:rPr>
            </a:br>
            <a:br>
              <a:rPr lang="en">
                <a:solidFill>
                  <a:schemeClr val="dk1"/>
                </a:solidFill>
              </a:rPr>
            </a:br>
            <a:r>
              <a:rPr lang="en">
                <a:solidFill>
                  <a:schemeClr val="dk1"/>
                </a:solidFill>
              </a:rPr>
              <a:t>Click</a:t>
            </a:r>
            <a:endParaRPr>
              <a:solidFill>
                <a:schemeClr val="dk1"/>
              </a:solidFill>
            </a:endParaRPr>
          </a:p>
          <a:p>
            <a:pPr indent="0" lvl="0" marL="0" rtl="0" algn="l">
              <a:spcBef>
                <a:spcPts val="0"/>
              </a:spcBef>
              <a:spcAft>
                <a:spcPts val="0"/>
              </a:spcAft>
              <a:buClr>
                <a:schemeClr val="dk1"/>
              </a:buClr>
              <a:buSzPts val="1100"/>
              <a:buFont typeface="Arial"/>
              <a:buNone/>
            </a:pPr>
            <a:br>
              <a:rPr lang="en">
                <a:solidFill>
                  <a:schemeClr val="dk1"/>
                </a:solidFill>
              </a:rPr>
            </a:br>
            <a:r>
              <a:rPr lang="en">
                <a:solidFill>
                  <a:schemeClr val="dk1"/>
                </a:solidFill>
              </a:rPr>
              <a:t>About 17% of users said they changed how or why they use TikTok — shifting toward more intentional use, like following educational content or limiting screen time.</a:t>
            </a:r>
            <a:br>
              <a:rPr lang="en">
                <a:solidFill>
                  <a:schemeClr val="dk1"/>
                </a:solidFill>
              </a:rPr>
            </a:br>
            <a:br>
              <a:rPr lang="en">
                <a:solidFill>
                  <a:schemeClr val="dk1"/>
                </a:solidFill>
              </a:rPr>
            </a:br>
            <a:r>
              <a:rPr lang="en">
                <a:solidFill>
                  <a:schemeClr val="dk1"/>
                </a:solidFill>
              </a:rPr>
              <a:t>Click</a:t>
            </a:r>
            <a:br>
              <a:rPr lang="en">
                <a:solidFill>
                  <a:schemeClr val="dk1"/>
                </a:solidFill>
              </a:rPr>
            </a:br>
            <a:br>
              <a:rPr lang="en">
                <a:solidFill>
                  <a:schemeClr val="dk1"/>
                </a:solidFill>
              </a:rPr>
            </a:br>
            <a:r>
              <a:rPr lang="en">
                <a:solidFill>
                  <a:schemeClr val="dk1"/>
                </a:solidFill>
              </a:rPr>
              <a:t>The ban also disproportionately affected women and small creators. Many relied on TikTok for income or visibility, so the restriction revealed deeper inequalities in who has access to digital platforms and opportunities.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br>
              <a:rPr lang="en"/>
            </a:br>
            <a:r>
              <a:rPr lang="en"/>
              <a:t>Overall participants saw tiktok as a way to connect with communities and promote local culture or small businesses, though these benefits varied in strength.</a:t>
            </a:r>
            <a:br>
              <a:rPr lang="en"/>
            </a:br>
            <a:r>
              <a:rPr lang="en"/>
              <a:t> </a:t>
            </a:r>
            <a:br>
              <a:rPr b="1" lang="en"/>
            </a:br>
            <a:br>
              <a:rPr lang="en"/>
            </a:br>
            <a:br>
              <a:rPr lang="en"/>
            </a:br>
            <a:br>
              <a:rPr lang="en"/>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690305f381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690305f381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be following the content outlined in the slides as I go along.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690700ef31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690700ef31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Overall many users enjoy TikTok. </a:t>
            </a:r>
            <a:br>
              <a:rPr lang="en"/>
            </a:br>
            <a:br>
              <a:rPr lang="en"/>
            </a:br>
            <a:r>
              <a:rPr b="1" lang="en"/>
              <a:t>Click Click</a:t>
            </a:r>
            <a:br>
              <a:rPr b="1" lang="en"/>
            </a:br>
            <a:r>
              <a:rPr lang="en">
                <a:solidFill>
                  <a:schemeClr val="dk1"/>
                </a:solidFill>
              </a:rPr>
              <a:t>About </a:t>
            </a:r>
            <a:r>
              <a:rPr b="1" lang="en">
                <a:solidFill>
                  <a:schemeClr val="dk1"/>
                </a:solidFill>
              </a:rPr>
              <a:t>32%</a:t>
            </a:r>
            <a:r>
              <a:rPr lang="en">
                <a:solidFill>
                  <a:schemeClr val="dk1"/>
                </a:solidFill>
              </a:rPr>
              <a:t> of users had favorite TikTok content, while </a:t>
            </a:r>
            <a:r>
              <a:rPr b="1" lang="en">
                <a:solidFill>
                  <a:schemeClr val="dk1"/>
                </a:solidFill>
              </a:rPr>
              <a:t>39%</a:t>
            </a:r>
            <a:r>
              <a:rPr lang="en">
                <a:solidFill>
                  <a:schemeClr val="dk1"/>
                </a:solidFill>
              </a:rPr>
              <a:t> came across inappropriate posts. However, only a few reported them, likely due to low trust in moderation or fear of consequences.</a:t>
            </a:r>
            <a:endParaRPr/>
          </a:p>
          <a:p>
            <a:pPr indent="0" lvl="0" marL="0" rtl="0" algn="l">
              <a:spcBef>
                <a:spcPts val="0"/>
              </a:spcBef>
              <a:spcAft>
                <a:spcPts val="0"/>
              </a:spcAft>
              <a:buNone/>
            </a:pPr>
            <a:br>
              <a:rPr lang="en"/>
            </a:br>
            <a:r>
              <a:rPr b="1" lang="en"/>
              <a:t>Click</a:t>
            </a:r>
            <a:br>
              <a:rPr lang="en"/>
            </a:br>
            <a:br>
              <a:rPr lang="en"/>
            </a:br>
            <a:r>
              <a:rPr lang="en"/>
              <a:t>Participants often saved TikToks that informed, inspired, or entertained them — content that felt personally or culturally meaningful. Examples included health tips like PCOS-friendly foods, travel videos, and AI art of Hindu deities. These examples show how TikTok served not just as entertainment, but as a space where global and local identities intersected.”</a:t>
            </a:r>
            <a:br>
              <a:rPr lang="en"/>
            </a:br>
            <a:br>
              <a:rPr lang="en"/>
            </a:br>
            <a:r>
              <a:rPr b="1" lang="en"/>
              <a:t>Click</a:t>
            </a:r>
            <a:br>
              <a:rPr lang="en"/>
            </a:br>
            <a:br>
              <a:rPr lang="en"/>
            </a:br>
            <a:r>
              <a:rPr lang="en"/>
              <a:t>At the same time, participants were highly aware of TikTok’s risks. about 25% cited misinformation, followed by hate speech and exploitation, and around 12% also pointed to content they felt clashed with Nepali cultural values — showing how social media use is closely shaped by local norms and moral boundaries.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690700ef31_2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690700ef31_2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were some of the videos participants had saved on their phones before the ban. When asked what kind of content they chose to keep, many shared examples like AI-generated images of Hindu deities, motivational quotes, health tips, and even fake celebrity accounts — showing the mix of creativity, culture, and misinformation that shaped their TikTok experience.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3690700ef31_2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3690700ef31_2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analyzing open-ended responses, one participant shared this reflection about their TikTok use before the ban.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9b75ba79c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9b75ba79c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participant highlighted how TikTok had been a supportive space for women and small creators.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9b75ba79c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9b75ba79c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participants also described finding ways to bypass restrictions.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9b75ba79c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39b75ba79c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reflection captures how curiosity and social influence drove many users back to TikTok once the ban was lifted.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690700ef31_2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3690700ef31_2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Click</a:t>
            </a:r>
            <a:br>
              <a:rPr lang="en"/>
            </a:br>
            <a:r>
              <a:rPr lang="en"/>
              <a:t>Overall, most participants were skeptical of the ban — 64% saw it as a violation of free expression, </a:t>
            </a:r>
            <a:br>
              <a:rPr lang="en"/>
            </a:br>
            <a:r>
              <a:rPr lang="en"/>
              <a:t>about a third disagreed with the government’s reasoning, and less than 2% felt it improved social harmony, viewing it as overly restrictive.</a:t>
            </a:r>
            <a:endParaRPr/>
          </a:p>
          <a:p>
            <a:pPr indent="0" lvl="0" marL="0" rtl="0" algn="l">
              <a:spcBef>
                <a:spcPts val="12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3690700ef31_2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3690700ef31_2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a:t>
            </a:r>
            <a:br>
              <a:rPr lang="en"/>
            </a:br>
            <a:r>
              <a:rPr lang="en"/>
              <a:t>Users turned to Instagram and Facebook Reels for similar short videos, valuing content variety (32%), privacy (31%), and ease of use (18%). TikTok’s simple tools and community features had encouraged creativity and small business growth.</a:t>
            </a:r>
            <a:br>
              <a:rPr lang="en"/>
            </a:br>
            <a:br>
              <a:rPr lang="en"/>
            </a:br>
            <a:r>
              <a:rPr lang="en"/>
              <a:t>Click</a:t>
            </a:r>
            <a:br>
              <a:rPr lang="en"/>
            </a:br>
            <a:r>
              <a:rPr lang="en"/>
              <a:t>Users found other apps calmer but less creative and engaging, missing TikTok’s community and viral reach.</a:t>
            </a:r>
            <a:br>
              <a:rPr lang="en"/>
            </a:br>
            <a:br>
              <a:rPr lang="en"/>
            </a:br>
            <a:r>
              <a:rPr lang="en"/>
              <a:t>Click</a:t>
            </a:r>
            <a:br>
              <a:rPr lang="en"/>
            </a:br>
            <a:r>
              <a:rPr lang="en">
                <a:solidFill>
                  <a:schemeClr val="dk1"/>
                </a:solidFill>
              </a:rPr>
              <a:t>Before and after the ban, </a:t>
            </a:r>
            <a:r>
              <a:rPr b="1" lang="en">
                <a:solidFill>
                  <a:schemeClr val="dk1"/>
                </a:solidFill>
              </a:rPr>
              <a:t>Instagram</a:t>
            </a:r>
            <a:r>
              <a:rPr lang="en">
                <a:solidFill>
                  <a:schemeClr val="dk1"/>
                </a:solidFill>
              </a:rPr>
              <a:t> remained the most used platform, rising from 81% to 86%.</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9b75ba79c9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39b75ba79c9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participants emphasized TikTok’s role in supporting small businesses and local commerce.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9b75ba79c9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39b75ba79c9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Participants talked about how no other platform matched TikTok’s unique algorithm and community. They felt its personalized feed and creative environment made it more engaging than any alternative.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690305f381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690305f381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When we talk about social media bans, it’s easy to think they only affect entertainment or screen time. But in reality, platforms like TikTok play a much bigger role — especially in countries like Nepal. They’ve become essential infrastructures for staying connected, learning new things, and even building livelihoods. So, when access is cut off, it’s not just about losing an app — it’s about losing opportunities.”</a:t>
            </a:r>
            <a:endParaRPr sz="10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1200"/>
              </a:spcBef>
              <a:spcAft>
                <a:spcPts val="0"/>
              </a:spcAft>
              <a:buNone/>
            </a:pPr>
            <a:r>
              <a:t/>
            </a:r>
            <a:endParaRPr sz="7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690305f381_0_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3690305f381_0_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Through our findings, we argue that platform bans like Nepal’s TikTok restriction reveal deeper issues of </a:t>
            </a:r>
            <a:r>
              <a:rPr b="1" lang="en">
                <a:solidFill>
                  <a:schemeClr val="dk1"/>
                </a:solidFill>
              </a:rPr>
              <a:t>power, governance, and infrastructural precarity</a:t>
            </a:r>
            <a:r>
              <a:rPr lang="en">
                <a:solidFill>
                  <a:schemeClr val="dk1"/>
                </a:solidFill>
              </a:rPr>
              <a:t>.</a:t>
            </a:r>
            <a:br>
              <a:rPr lang="en">
                <a:solidFill>
                  <a:schemeClr val="dk1"/>
                </a:solidFill>
              </a:rPr>
            </a:br>
            <a:r>
              <a:rPr lang="en">
                <a:solidFill>
                  <a:schemeClr val="dk1"/>
                </a:solidFill>
              </a:rPr>
              <a:t> If a global platform like TikTok can be so easily restricted, it raises important questions about what this means for other technologies that mediate communication, identity, and visibility—especially in low-resource or transitional societies.</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Countries like Nepal often have </a:t>
            </a:r>
            <a:r>
              <a:rPr b="1" lang="en">
                <a:solidFill>
                  <a:schemeClr val="dk1"/>
                </a:solidFill>
              </a:rPr>
              <a:t>limited negotiating power</a:t>
            </a:r>
            <a:r>
              <a:rPr lang="en">
                <a:solidFill>
                  <a:schemeClr val="dk1"/>
                </a:solidFill>
              </a:rPr>
              <a:t> with global corporations and few alternatives for locally governed platforms.</a:t>
            </a:r>
            <a:br>
              <a:rPr lang="en">
                <a:solidFill>
                  <a:schemeClr val="dk1"/>
                </a:solidFill>
              </a:rPr>
            </a:br>
            <a:r>
              <a:rPr lang="en">
                <a:solidFill>
                  <a:schemeClr val="dk1"/>
                </a:solidFill>
              </a:rPr>
              <a:t> This imbalance highlights the </a:t>
            </a:r>
            <a:r>
              <a:rPr b="1" lang="en">
                <a:solidFill>
                  <a:schemeClr val="dk1"/>
                </a:solidFill>
              </a:rPr>
              <a:t>need for new governance models</a:t>
            </a:r>
            <a:r>
              <a:rPr lang="en">
                <a:solidFill>
                  <a:schemeClr val="dk1"/>
                </a:solidFill>
              </a:rPr>
              <a:t> that move beyond reactive, top-down bans and toward </a:t>
            </a:r>
            <a:r>
              <a:rPr b="1" lang="en">
                <a:solidFill>
                  <a:schemeClr val="dk1"/>
                </a:solidFill>
              </a:rPr>
              <a:t>collective, community-driven frameworks</a:t>
            </a:r>
            <a:r>
              <a:rPr lang="en">
                <a:solidFill>
                  <a:schemeClr val="dk1"/>
                </a:solidFill>
              </a:rPr>
              <a:t>.</a:t>
            </a:r>
            <a:br>
              <a:rPr lang="en">
                <a:solidFill>
                  <a:schemeClr val="dk1"/>
                </a:solidFill>
              </a:rPr>
            </a:br>
            <a:br>
              <a:rPr lang="en">
                <a:solidFill>
                  <a:schemeClr val="dk1"/>
                </a:solidFill>
              </a:rPr>
            </a:br>
            <a:r>
              <a:rPr b="1" lang="en" sz="1300">
                <a:solidFill>
                  <a:schemeClr val="dk1"/>
                </a:solidFill>
              </a:rPr>
              <a:t>Click</a:t>
            </a:r>
            <a:endParaRPr b="1" sz="1300">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That’s where our design implications come in.</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
                <a:solidFill>
                  <a:schemeClr val="dk1"/>
                </a:solidFill>
              </a:rPr>
              <a:t>First</a:t>
            </a:r>
            <a:r>
              <a:rPr lang="en">
                <a:solidFill>
                  <a:schemeClr val="dk1"/>
                </a:solidFill>
              </a:rPr>
              <a:t>, we call for a shift from </a:t>
            </a:r>
            <a:r>
              <a:rPr b="1" lang="en">
                <a:solidFill>
                  <a:schemeClr val="dk1"/>
                </a:solidFill>
              </a:rPr>
              <a:t>Reactive Bans to Collective Governance</a:t>
            </a:r>
            <a:r>
              <a:rPr lang="en">
                <a:solidFill>
                  <a:schemeClr val="dk1"/>
                </a:solidFill>
              </a:rPr>
              <a:t> — designing socio-technical systems that give local communities a real voice in defining norms and moderation policies, emphasizing dialogue instead of blanket censorship.</a:t>
            </a:r>
            <a:br>
              <a:rPr lang="en">
                <a:solidFill>
                  <a:schemeClr val="dk1"/>
                </a:solidFill>
              </a:rPr>
            </a:br>
            <a:br>
              <a:rPr lang="en">
                <a:solidFill>
                  <a:schemeClr val="dk1"/>
                </a:solidFill>
              </a:rPr>
            </a:br>
            <a:r>
              <a:rPr lang="en">
                <a:solidFill>
                  <a:schemeClr val="dk1"/>
                </a:solidFill>
              </a:rPr>
              <a:t>Click</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
                <a:solidFill>
                  <a:schemeClr val="dk1"/>
                </a:solidFill>
              </a:rPr>
              <a:t>Second</a:t>
            </a:r>
            <a:r>
              <a:rPr lang="en">
                <a:solidFill>
                  <a:schemeClr val="dk1"/>
                </a:solidFill>
              </a:rPr>
              <a:t>, we advocate for </a:t>
            </a:r>
            <a:r>
              <a:rPr b="1" lang="en">
                <a:solidFill>
                  <a:schemeClr val="dk1"/>
                </a:solidFill>
              </a:rPr>
              <a:t>Participatory and Transparent Oversight</a:t>
            </a:r>
            <a:r>
              <a:rPr lang="en">
                <a:solidFill>
                  <a:schemeClr val="dk1"/>
                </a:solidFill>
              </a:rPr>
              <a:t>, through local governance boards that bring together users, civil society, and technical experts — supported by tools like public moderation dashboards and algorithmic audits to ensure accountability.</a:t>
            </a:r>
            <a:br>
              <a:rPr lang="en">
                <a:solidFill>
                  <a:schemeClr val="dk1"/>
                </a:solidFill>
              </a:rPr>
            </a:br>
            <a:br>
              <a:rPr lang="en">
                <a:solidFill>
                  <a:schemeClr val="dk1"/>
                </a:solidFill>
              </a:rPr>
            </a:br>
            <a:r>
              <a:rPr lang="en">
                <a:solidFill>
                  <a:schemeClr val="dk1"/>
                </a:solidFill>
              </a:rPr>
              <a:t>Click</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
                <a:solidFill>
                  <a:schemeClr val="dk1"/>
                </a:solidFill>
              </a:rPr>
              <a:t>Third</a:t>
            </a:r>
            <a:r>
              <a:rPr lang="en">
                <a:solidFill>
                  <a:schemeClr val="dk1"/>
                </a:solidFill>
              </a:rPr>
              <a:t>, we emphasize </a:t>
            </a:r>
            <a:r>
              <a:rPr b="1" lang="en">
                <a:solidFill>
                  <a:schemeClr val="dk1"/>
                </a:solidFill>
              </a:rPr>
              <a:t>Building Structural Safeguards for Digital Rights</a:t>
            </a:r>
            <a:r>
              <a:rPr lang="en">
                <a:solidFill>
                  <a:schemeClr val="dk1"/>
                </a:solidFill>
              </a:rPr>
              <a:t>, such as data transparency mandates, fair appeals processes, and algorithmic accountability aligned with global human rights frameworks.</a:t>
            </a:r>
            <a:br>
              <a:rPr lang="en">
                <a:solidFill>
                  <a:schemeClr val="dk1"/>
                </a:solidFill>
              </a:rPr>
            </a:br>
            <a:br>
              <a:rPr lang="en">
                <a:solidFill>
                  <a:schemeClr val="dk1"/>
                </a:solidFill>
              </a:rPr>
            </a:br>
            <a:r>
              <a:rPr lang="en">
                <a:solidFill>
                  <a:schemeClr val="dk1"/>
                </a:solidFill>
              </a:rPr>
              <a:t>Click</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
                <a:solidFill>
                  <a:schemeClr val="dk1"/>
                </a:solidFill>
              </a:rPr>
              <a:t>Finally</a:t>
            </a:r>
            <a:r>
              <a:rPr lang="en">
                <a:solidFill>
                  <a:schemeClr val="dk1"/>
                </a:solidFill>
              </a:rPr>
              <a:t>, we highlight the need to </a:t>
            </a:r>
            <a:r>
              <a:rPr b="1" lang="en">
                <a:solidFill>
                  <a:schemeClr val="dk1"/>
                </a:solidFill>
              </a:rPr>
              <a:t>Strengthen Community-Driven Digital Literacy</a:t>
            </a:r>
            <a:r>
              <a:rPr lang="en">
                <a:solidFill>
                  <a:schemeClr val="dk1"/>
                </a:solidFill>
              </a:rPr>
              <a:t> — making education a central part of governance.</a:t>
            </a:r>
            <a:br>
              <a:rPr lang="en">
                <a:solidFill>
                  <a:schemeClr val="dk1"/>
                </a:solidFill>
              </a:rPr>
            </a:br>
            <a:r>
              <a:rPr lang="en">
                <a:solidFill>
                  <a:schemeClr val="dk1"/>
                </a:solidFill>
              </a:rPr>
              <a:t> This means developing localized, multilingual, and culturally relevant literacy programs that help users understand moderation, privacy, and algorithmic influence.</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Altogether, these implications urge us to rethink how regulation, design, and community participation intersect — pushing toward a </a:t>
            </a:r>
            <a:r>
              <a:rPr b="1" lang="en">
                <a:solidFill>
                  <a:schemeClr val="dk1"/>
                </a:solidFill>
              </a:rPr>
              <a:t>more inclusive, accountable, and context-aware framework</a:t>
            </a:r>
            <a:r>
              <a:rPr lang="en">
                <a:solidFill>
                  <a:schemeClr val="dk1"/>
                </a:solidFill>
              </a:rPr>
              <a:t> for governing digital platforms in places like Nepal and beyond.</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3690305f381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3690305f381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Our work adds to the growing call for diversifying design research beyond the West, particularly in centering the voices of those not historically considered primary users of social media platforms like TikTok. We ask:</a:t>
            </a:r>
            <a:r>
              <a:rPr b="1" lang="en" sz="1000">
                <a:solidFill>
                  <a:schemeClr val="dk1"/>
                </a:solidFill>
                <a:latin typeface="Roboto"/>
                <a:ea typeface="Roboto"/>
                <a:cs typeface="Roboto"/>
                <a:sym typeface="Roboto"/>
              </a:rPr>
              <a:t> </a:t>
            </a:r>
            <a:r>
              <a:rPr lang="en" sz="1000">
                <a:solidFill>
                  <a:schemeClr val="dk1"/>
                </a:solidFill>
                <a:latin typeface="Roboto"/>
                <a:ea typeface="Roboto"/>
                <a:cs typeface="Roboto"/>
                <a:sym typeface="Roboto"/>
              </a:rPr>
              <a:t>What types of political actions are possible within a technological system, and to what extent should these actions be clearly defined/made visible?</a:t>
            </a:r>
            <a:r>
              <a:rPr b="1" lang="en" sz="1000">
                <a:solidFill>
                  <a:schemeClr val="dk1"/>
                </a:solidFill>
                <a:latin typeface="Roboto"/>
                <a:ea typeface="Roboto"/>
                <a:cs typeface="Roboto"/>
                <a:sym typeface="Roboto"/>
              </a:rPr>
              <a:t> Similarly</a:t>
            </a:r>
            <a:br>
              <a:rPr b="1" lang="en" sz="1000">
                <a:solidFill>
                  <a:schemeClr val="dk1"/>
                </a:solidFill>
                <a:latin typeface="Roboto"/>
                <a:ea typeface="Roboto"/>
                <a:cs typeface="Roboto"/>
                <a:sym typeface="Roboto"/>
              </a:rPr>
            </a:br>
            <a:r>
              <a:rPr lang="en" sz="1000">
                <a:solidFill>
                  <a:schemeClr val="dk1"/>
                </a:solidFill>
                <a:latin typeface="Roboto"/>
                <a:ea typeface="Roboto"/>
                <a:cs typeface="Roboto"/>
                <a:sym typeface="Roboto"/>
              </a:rPr>
              <a:t>If a platform as influential as TikTok can be restricted, what does this signify for other technologies that similarly shape communication?</a:t>
            </a:r>
            <a:endParaRPr sz="10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Click</a:t>
            </a:r>
            <a:br>
              <a:rPr lang="en">
                <a:solidFill>
                  <a:schemeClr val="dk1"/>
                </a:solidFill>
                <a:latin typeface="Roboto"/>
                <a:ea typeface="Roboto"/>
                <a:cs typeface="Roboto"/>
                <a:sym typeface="Roboto"/>
              </a:rPr>
            </a:br>
            <a:br>
              <a:rPr lang="en">
                <a:solidFill>
                  <a:schemeClr val="dk1"/>
                </a:solidFill>
                <a:latin typeface="Roboto"/>
                <a:ea typeface="Roboto"/>
                <a:cs typeface="Roboto"/>
                <a:sym typeface="Roboto"/>
              </a:rPr>
            </a:br>
            <a:r>
              <a:rPr lang="en">
                <a:solidFill>
                  <a:schemeClr val="dk1"/>
                </a:solidFill>
                <a:latin typeface="Roboto"/>
                <a:ea typeface="Roboto"/>
                <a:cs typeface="Roboto"/>
                <a:sym typeface="Roboto"/>
              </a:rPr>
              <a:t>We provide empirical insights into how people adapt to and use a system following a ban.</a:t>
            </a:r>
            <a:br>
              <a:rPr lang="en">
                <a:solidFill>
                  <a:schemeClr val="dk1"/>
                </a:solidFill>
                <a:latin typeface="Roboto"/>
                <a:ea typeface="Roboto"/>
                <a:cs typeface="Roboto"/>
                <a:sym typeface="Roboto"/>
              </a:rPr>
            </a:br>
            <a:br>
              <a:rPr lang="en">
                <a:solidFill>
                  <a:schemeClr val="dk1"/>
                </a:solidFill>
                <a:latin typeface="Roboto"/>
                <a:ea typeface="Roboto"/>
                <a:cs typeface="Roboto"/>
                <a:sym typeface="Roboto"/>
              </a:rPr>
            </a:br>
            <a:r>
              <a:rPr lang="en">
                <a:solidFill>
                  <a:schemeClr val="dk1"/>
                </a:solidFill>
                <a:latin typeface="Roboto"/>
                <a:ea typeface="Roboto"/>
                <a:cs typeface="Roboto"/>
                <a:sym typeface="Roboto"/>
              </a:rPr>
              <a:t>CLick</a:t>
            </a:r>
            <a:endParaRPr>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Roboto"/>
                <a:ea typeface="Roboto"/>
                <a:cs typeface="Roboto"/>
                <a:sym typeface="Roboto"/>
              </a:rPr>
              <a:t>We highlight the community behaviors and shifts</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a:solidFill>
                  <a:schemeClr val="dk1"/>
                </a:solidFill>
                <a:latin typeface="Roboto"/>
                <a:ea typeface="Roboto"/>
                <a:cs typeface="Roboto"/>
                <a:sym typeface="Roboto"/>
              </a:rPr>
              <a:t>in interactions that develop when people engage with online platforms (e.g., the emergence of alternative platforms);</a:t>
            </a:r>
            <a:br>
              <a:rPr lang="en">
                <a:solidFill>
                  <a:schemeClr val="dk1"/>
                </a:solidFill>
                <a:latin typeface="Roboto"/>
                <a:ea typeface="Roboto"/>
                <a:cs typeface="Roboto"/>
                <a:sym typeface="Roboto"/>
              </a:rPr>
            </a:br>
            <a:br>
              <a:rPr lang="en">
                <a:solidFill>
                  <a:schemeClr val="dk1"/>
                </a:solidFill>
                <a:latin typeface="Roboto"/>
                <a:ea typeface="Roboto"/>
                <a:cs typeface="Roboto"/>
                <a:sym typeface="Roboto"/>
              </a:rPr>
            </a:br>
            <a:r>
              <a:rPr lang="en">
                <a:solidFill>
                  <a:schemeClr val="dk1"/>
                </a:solidFill>
                <a:latin typeface="Roboto"/>
                <a:ea typeface="Roboto"/>
                <a:cs typeface="Roboto"/>
                <a:sym typeface="Roboto"/>
              </a:rPr>
              <a:t>Click</a:t>
            </a:r>
            <a:br>
              <a:rPr lang="en">
                <a:solidFill>
                  <a:schemeClr val="dk1"/>
                </a:solidFill>
                <a:latin typeface="Roboto"/>
                <a:ea typeface="Roboto"/>
                <a:cs typeface="Roboto"/>
                <a:sym typeface="Roboto"/>
              </a:rPr>
            </a:br>
            <a:br>
              <a:rPr lang="en">
                <a:solidFill>
                  <a:schemeClr val="dk1"/>
                </a:solidFill>
                <a:latin typeface="Roboto"/>
                <a:ea typeface="Roboto"/>
                <a:cs typeface="Roboto"/>
                <a:sym typeface="Roboto"/>
              </a:rPr>
            </a:br>
            <a:r>
              <a:rPr lang="en">
                <a:solidFill>
                  <a:schemeClr val="dk1"/>
                </a:solidFill>
                <a:latin typeface="Roboto"/>
                <a:ea typeface="Roboto"/>
                <a:cs typeface="Roboto"/>
                <a:sym typeface="Roboto"/>
              </a:rPr>
              <a:t>We offer actionable guidance for policymakers and social media platforms to better understand user behavior and community needs, particularly in collectivist cultures and resilient communities, through improved governance, moderation, media access policies, and digital literacy efforts.</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i="1" lang="en" sz="1000">
                <a:solidFill>
                  <a:srgbClr val="737373"/>
                </a:solidFill>
                <a:latin typeface="Roboto"/>
                <a:ea typeface="Roboto"/>
                <a:cs typeface="Roboto"/>
                <a:sym typeface="Roboto"/>
              </a:rPr>
              <a:t>A collectivistic perspective highlights the significance of group affiliations, where individuals feel a sense of obligation and interdependence with one another. In this context, identity is shaped by group memberships and relationships, making it essential to understand individuals through their connections within social units</a:t>
            </a:r>
            <a:endParaRPr i="1" sz="1000">
              <a:solidFill>
                <a:srgbClr val="73737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Roboto"/>
              <a:ea typeface="Roboto"/>
              <a:cs typeface="Roboto"/>
              <a:sym typeface="Roboto"/>
            </a:endParaRPr>
          </a:p>
          <a:p>
            <a:pPr indent="0" lvl="0" marL="914400" rtl="0" algn="l">
              <a:lnSpc>
                <a:spcPct val="115000"/>
              </a:lnSpc>
              <a:spcBef>
                <a:spcPts val="0"/>
              </a:spcBef>
              <a:spcAft>
                <a:spcPts val="0"/>
              </a:spcAft>
              <a:buClr>
                <a:schemeClr val="dk1"/>
              </a:buClr>
              <a:buSzPts val="1100"/>
              <a:buFont typeface="Arial"/>
              <a:buNone/>
            </a:pPr>
            <a:r>
              <a:t/>
            </a:r>
            <a:endParaRPr b="1">
              <a:solidFill>
                <a:schemeClr val="dk1"/>
              </a:solidFill>
              <a:latin typeface="Roboto"/>
              <a:ea typeface="Roboto"/>
              <a:cs typeface="Roboto"/>
              <a:sym typeface="Roboto"/>
            </a:endParaRPr>
          </a:p>
          <a:p>
            <a:pPr indent="0" lvl="0" marL="0" rtl="0" algn="l">
              <a:spcBef>
                <a:spcPts val="0"/>
              </a:spcBef>
              <a:spcAft>
                <a:spcPts val="0"/>
              </a:spcAft>
              <a:buNone/>
            </a:pPr>
            <a:r>
              <a:t/>
            </a:r>
            <a:endParaRPr sz="7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39b75ba79c9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39b75ba79c9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690305f381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690305f381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000">
                <a:solidFill>
                  <a:schemeClr val="dk1"/>
                </a:solidFill>
                <a:latin typeface="Roboto"/>
                <a:ea typeface="Roboto"/>
                <a:cs typeface="Roboto"/>
                <a:sym typeface="Roboto"/>
              </a:rPr>
              <a:t>But while we recognize TikTok’s growing importance, much of the existing research focuses on major economies like the U.S., China, or India. That means we know far less about how these same policies — like platform bans — affect smaller or less-represented contexts such as Nepal, where digital access and opportunities are already uneven.”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9b75ba79c9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9b75ba79c9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t>To understand this gap, we need to look at Nepal — a country still navigating political and economic transition.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9b75ba79c9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9b75ba79c9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t>Since the end of its civil war in 2006, Nepal has faced ongoing instability and centralized governance, shaping how people experience progress, control, and technology.</a:t>
            </a:r>
            <a:br>
              <a:rPr lang="en"/>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9b75ba79c9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9b75ba79c9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Nepal also faces limited infrastructure — with uneven internet access, power outages, and language barriers outside major cities. Yet, with around 26% of its GDP coming from remittances, global connectivity remains vital. Despite these challenges, platforms like Facebook, Instagram, and TikTok are now deeply embedded in daily life.</a:t>
            </a:r>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9b75ba79c9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9b75ba79c9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chart shows Nepal’s GDP per capita over time. Growth was slow for decades due to political instability, but it rose after the new constitution, reflecting economic liberalization and global integration. Still, Nepal remains a low-resource country, shaping how people access and use digital platforms like TikTok.</a:t>
            </a:r>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9b75ba79c9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9b75ba79c9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Building on that economic context, it’s also important to note that Most tech-related decisions in the country— like the TikTok ban — are made top-down, with little public input. Unlike India or China, Nepal lacks homegrown alternatives or leverage with global tech companies, leaving it caught between state-driven moral agendas and the global systems shaping people’s digital lives. In short, Nepal’s digital transformation is unfolding within ongoing political instability and structural constraints.</a:t>
            </a:r>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55" name="Shape 55"/>
        <p:cNvGrpSpPr/>
        <p:nvPr/>
      </p:nvGrpSpPr>
      <p:grpSpPr>
        <a:xfrm>
          <a:off x="0" y="0"/>
          <a:ext cx="0" cy="0"/>
          <a:chOff x="0" y="0"/>
          <a:chExt cx="0" cy="0"/>
        </a:xfrm>
      </p:grpSpPr>
      <p:pic>
        <p:nvPicPr>
          <p:cNvPr id="56" name="Google Shape;56;p14"/>
          <p:cNvPicPr preferRelativeResize="0"/>
          <p:nvPr/>
        </p:nvPicPr>
        <p:blipFill rotWithShape="1">
          <a:blip r:embed="rId2">
            <a:alphaModFix amt="50000"/>
          </a:blip>
          <a:srcRect b="8145" l="3134" r="7835" t="16786"/>
          <a:stretch/>
        </p:blipFill>
        <p:spPr>
          <a:xfrm flipH="1" rot="10800000">
            <a:off x="0" y="-3474"/>
            <a:ext cx="9161550" cy="5154499"/>
          </a:xfrm>
          <a:prstGeom prst="rect">
            <a:avLst/>
          </a:prstGeom>
          <a:noFill/>
          <a:ln>
            <a:noFill/>
          </a:ln>
        </p:spPr>
      </p:pic>
      <p:sp>
        <p:nvSpPr>
          <p:cNvPr id="57" name="Google Shape;57;p14"/>
          <p:cNvSpPr/>
          <p:nvPr/>
        </p:nvSpPr>
        <p:spPr>
          <a:xfrm flipH="1" rot="10800000">
            <a:off x="0" y="4676700"/>
            <a:ext cx="9149700" cy="46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8" name="Google Shape;58;p14"/>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59" name="Google Shape;59;p14"/>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 name="Google Shape;60;p14"/>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1" name="Google Shape;61;p14"/>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 name="Google Shape;62;p1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3" name="Google Shape;63;p1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4" name="Google Shape;64;p14"/>
          <p:cNvSpPr txBox="1"/>
          <p:nvPr>
            <p:ph type="title"/>
          </p:nvPr>
        </p:nvSpPr>
        <p:spPr>
          <a:xfrm>
            <a:off x="228600" y="228600"/>
            <a:ext cx="6658800" cy="1419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65" name="Google Shape;65;p1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6" name="Google Shape;66;p14"/>
          <p:cNvSpPr txBox="1"/>
          <p:nvPr>
            <p:ph idx="5" type="subTitle"/>
          </p:nvPr>
        </p:nvSpPr>
        <p:spPr>
          <a:xfrm>
            <a:off x="2970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7" name="Google Shape;67;p14"/>
          <p:cNvSpPr txBox="1"/>
          <p:nvPr>
            <p:ph idx="6" type="subTitle"/>
          </p:nvPr>
        </p:nvSpPr>
        <p:spPr>
          <a:xfrm>
            <a:off x="17863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8" name="Google Shape;68;p14"/>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69" name="Google Shape;69;p14"/>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70" name="Google Shape;70;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1">
  <p:cSld name="BLANK_1_1_2">
    <p:spTree>
      <p:nvGrpSpPr>
        <p:cNvPr id="71" name="Shape 71"/>
        <p:cNvGrpSpPr/>
        <p:nvPr/>
      </p:nvGrpSpPr>
      <p:grpSpPr>
        <a:xfrm>
          <a:off x="0" y="0"/>
          <a:ext cx="0" cy="0"/>
          <a:chOff x="0" y="0"/>
          <a:chExt cx="0" cy="0"/>
        </a:xfrm>
      </p:grpSpPr>
      <p:sp>
        <p:nvSpPr>
          <p:cNvPr id="72" name="Google Shape;72;p15"/>
          <p:cNvSpPr txBox="1"/>
          <p:nvPr>
            <p:ph type="title"/>
          </p:nvPr>
        </p:nvSpPr>
        <p:spPr>
          <a:xfrm>
            <a:off x="228600" y="395043"/>
            <a:ext cx="6480300" cy="587700"/>
          </a:xfrm>
          <a:prstGeom prst="rect">
            <a:avLst/>
          </a:prstGeom>
        </p:spPr>
        <p:txBody>
          <a:bodyPr anchorCtr="0" anchor="t" bIns="91425" lIns="0" spcFirstLastPara="1" rIns="91425" wrap="square" tIns="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73" name="Google Shape;73;p15"/>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74" name="Google Shape;74;p15"/>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 name="Google Shape;75;p15"/>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 name="Google Shape;76;p15"/>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7" name="Google Shape;77;p1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78" name="Google Shape;78;p1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cxnSp>
        <p:nvCxnSpPr>
          <p:cNvPr id="79" name="Google Shape;79;p1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0" name="Google Shape;80;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
    <p:spTree>
      <p:nvGrpSpPr>
        <p:cNvPr id="81" name="Shape 81"/>
        <p:cNvGrpSpPr/>
        <p:nvPr/>
      </p:nvGrpSpPr>
      <p:grpSpPr>
        <a:xfrm>
          <a:off x="0" y="0"/>
          <a:ext cx="0" cy="0"/>
          <a:chOff x="0" y="0"/>
          <a:chExt cx="0" cy="0"/>
        </a:xfrm>
      </p:grpSpPr>
      <p:sp>
        <p:nvSpPr>
          <p:cNvPr id="82" name="Google Shape;82;p16"/>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3" name="Google Shape;83;p16"/>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84" name="Google Shape;84;p16"/>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 name="Google Shape;85;p16"/>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6" name="Google Shape;86;p16"/>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7" name="Google Shape;87;p1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8" name="Google Shape;88;p1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89" name="Google Shape;89;p1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90" name="Google Shape;90;p16"/>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1" name="Google Shape;91;p16"/>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2" name="Google Shape;92;p16"/>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3" name="Google Shape;93;p16"/>
          <p:cNvSpPr txBox="1"/>
          <p:nvPr>
            <p:ph idx="8" type="body"/>
          </p:nvPr>
        </p:nvSpPr>
        <p:spPr>
          <a:xfrm>
            <a:off x="288575"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4" name="Google Shape;94;p16"/>
          <p:cNvSpPr txBox="1"/>
          <p:nvPr>
            <p:ph idx="9" type="body"/>
          </p:nvPr>
        </p:nvSpPr>
        <p:spPr>
          <a:xfrm>
            <a:off x="6121413"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5" name="Google Shape;95;p16"/>
          <p:cNvSpPr txBox="1"/>
          <p:nvPr>
            <p:ph idx="13" type="body"/>
          </p:nvPr>
        </p:nvSpPr>
        <p:spPr>
          <a:xfrm>
            <a:off x="3192450"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6" name="Google Shape;96;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nd image ALT 2">
  <p:cSld name="CUSTOM_3">
    <p:spTree>
      <p:nvGrpSpPr>
        <p:cNvPr id="97" name="Shape 97"/>
        <p:cNvGrpSpPr/>
        <p:nvPr/>
      </p:nvGrpSpPr>
      <p:grpSpPr>
        <a:xfrm>
          <a:off x="0" y="0"/>
          <a:ext cx="0" cy="0"/>
          <a:chOff x="0" y="0"/>
          <a:chExt cx="0" cy="0"/>
        </a:xfrm>
      </p:grpSpPr>
      <p:sp>
        <p:nvSpPr>
          <p:cNvPr id="98" name="Google Shape;98;p17"/>
          <p:cNvSpPr/>
          <p:nvPr>
            <p:ph idx="2" type="pic"/>
          </p:nvPr>
        </p:nvSpPr>
        <p:spPr>
          <a:xfrm>
            <a:off x="246150" y="237650"/>
            <a:ext cx="4196400" cy="4438200"/>
          </a:xfrm>
          <a:prstGeom prst="rect">
            <a:avLst/>
          </a:prstGeom>
          <a:noFill/>
          <a:ln>
            <a:noFill/>
          </a:ln>
        </p:spPr>
      </p:sp>
      <p:sp>
        <p:nvSpPr>
          <p:cNvPr id="99" name="Google Shape;99;p17"/>
          <p:cNvSpPr txBox="1"/>
          <p:nvPr>
            <p:ph type="title"/>
          </p:nvPr>
        </p:nvSpPr>
        <p:spPr>
          <a:xfrm>
            <a:off x="4591800" y="304700"/>
            <a:ext cx="3861900" cy="19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100" name="Google Shape;100;p17"/>
          <p:cNvSpPr txBox="1"/>
          <p:nvPr>
            <p:ph idx="3" type="title"/>
          </p:nvPr>
        </p:nvSpPr>
        <p:spPr>
          <a:xfrm>
            <a:off x="4591800" y="738425"/>
            <a:ext cx="4290000" cy="20514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101" name="Google Shape;101;p17"/>
          <p:cNvSpPr txBox="1"/>
          <p:nvPr>
            <p:ph idx="1" type="body"/>
          </p:nvPr>
        </p:nvSpPr>
        <p:spPr>
          <a:xfrm>
            <a:off x="4618950" y="2205375"/>
            <a:ext cx="4290000" cy="16296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102" name="Google Shape;102;p17"/>
          <p:cNvSpPr txBox="1"/>
          <p:nvPr>
            <p:ph idx="4"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3" name="Google Shape;103;p17"/>
          <p:cNvSpPr txBox="1"/>
          <p:nvPr>
            <p:ph idx="5"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4" name="Google Shape;104;p17"/>
          <p:cNvSpPr txBox="1"/>
          <p:nvPr>
            <p:ph idx="6"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5" name="Google Shape;105;p1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6" name="Google Shape;106;p1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107" name="Google Shape;107;p17"/>
          <p:cNvCxnSpPr/>
          <p:nvPr/>
        </p:nvCxnSpPr>
        <p:spPr>
          <a:xfrm>
            <a:off x="228600" y="226100"/>
            <a:ext cx="8687100" cy="0"/>
          </a:xfrm>
          <a:prstGeom prst="straightConnector1">
            <a:avLst/>
          </a:prstGeom>
          <a:noFill/>
          <a:ln cap="flat" cmpd="sng" w="9525">
            <a:solidFill>
              <a:schemeClr val="lt2"/>
            </a:solidFill>
            <a:prstDash val="solid"/>
            <a:round/>
            <a:headEnd len="med" w="med" type="none"/>
            <a:tailEnd len="med" w="med" type="none"/>
          </a:ln>
        </p:spPr>
      </p:cxnSp>
      <p:cxnSp>
        <p:nvCxnSpPr>
          <p:cNvPr id="108" name="Google Shape;108;p17"/>
          <p:cNvCxnSpPr/>
          <p:nvPr/>
        </p:nvCxnSpPr>
        <p:spPr>
          <a:xfrm>
            <a:off x="4444600" y="570000"/>
            <a:ext cx="4470900" cy="0"/>
          </a:xfrm>
          <a:prstGeom prst="straightConnector1">
            <a:avLst/>
          </a:prstGeom>
          <a:noFill/>
          <a:ln cap="flat" cmpd="sng" w="9525">
            <a:solidFill>
              <a:schemeClr val="lt2"/>
            </a:solidFill>
            <a:prstDash val="solid"/>
            <a:round/>
            <a:headEnd len="med" w="med" type="none"/>
            <a:tailEnd len="med" w="med" type="none"/>
          </a:ln>
        </p:spPr>
      </p:cxnSp>
      <p:cxnSp>
        <p:nvCxnSpPr>
          <p:cNvPr id="109" name="Google Shape;109;p17"/>
          <p:cNvCxnSpPr/>
          <p:nvPr/>
        </p:nvCxnSpPr>
        <p:spPr>
          <a:xfrm>
            <a:off x="4442500" y="226100"/>
            <a:ext cx="0" cy="4457700"/>
          </a:xfrm>
          <a:prstGeom prst="straightConnector1">
            <a:avLst/>
          </a:prstGeom>
          <a:noFill/>
          <a:ln cap="flat" cmpd="sng" w="9525">
            <a:solidFill>
              <a:schemeClr val="lt2"/>
            </a:solidFill>
            <a:prstDash val="solid"/>
            <a:round/>
            <a:headEnd len="med" w="med" type="none"/>
            <a:tailEnd len="med" w="med" type="none"/>
          </a:ln>
        </p:spPr>
      </p:cxnSp>
      <p:cxnSp>
        <p:nvCxnSpPr>
          <p:cNvPr id="110" name="Google Shape;110;p1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11" name="Google Shape;111;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112" name="Shape 112"/>
        <p:cNvGrpSpPr/>
        <p:nvPr/>
      </p:nvGrpSpPr>
      <p:grpSpPr>
        <a:xfrm>
          <a:off x="0" y="0"/>
          <a:ext cx="0" cy="0"/>
          <a:chOff x="0" y="0"/>
          <a:chExt cx="0" cy="0"/>
        </a:xfrm>
      </p:grpSpPr>
      <p:sp>
        <p:nvSpPr>
          <p:cNvPr id="113" name="Google Shape;113;p18"/>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14" name="Google Shape;114;p18"/>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115" name="Google Shape;115;p18"/>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116" name="Google Shape;116;p18"/>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117" name="Google Shape;117;p18"/>
          <p:cNvSpPr txBox="1"/>
          <p:nvPr>
            <p:ph idx="1" type="body"/>
          </p:nvPr>
        </p:nvSpPr>
        <p:spPr>
          <a:xfrm>
            <a:off x="233850" y="3127075"/>
            <a:ext cx="2920800" cy="1313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8" name="Google Shape;118;p18"/>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19" name="Google Shape;119;p18"/>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0" name="Google Shape;120;p18"/>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1" name="Google Shape;121;p1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22" name="Google Shape;122;p1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23" name="Google Shape;123;p18"/>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124" name="Google Shape;124;p1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25" name="Google Shape;125;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 1">
  <p:cSld name="BLANK_1_1_1_1_2">
    <p:spTree>
      <p:nvGrpSpPr>
        <p:cNvPr id="126" name="Shape 126"/>
        <p:cNvGrpSpPr/>
        <p:nvPr/>
      </p:nvGrpSpPr>
      <p:grpSpPr>
        <a:xfrm>
          <a:off x="0" y="0"/>
          <a:ext cx="0" cy="0"/>
          <a:chOff x="0" y="0"/>
          <a:chExt cx="0" cy="0"/>
        </a:xfrm>
      </p:grpSpPr>
      <p:pic>
        <p:nvPicPr>
          <p:cNvPr id="127" name="Google Shape;127;p19"/>
          <p:cNvPicPr preferRelativeResize="0"/>
          <p:nvPr/>
        </p:nvPicPr>
        <p:blipFill rotWithShape="1">
          <a:blip r:embed="rId2">
            <a:alphaModFix amt="60000"/>
          </a:blip>
          <a:srcRect b="14588" l="0" r="15469" t="0"/>
          <a:stretch/>
        </p:blipFill>
        <p:spPr>
          <a:xfrm>
            <a:off x="25" y="1172500"/>
            <a:ext cx="5181349" cy="3493250"/>
          </a:xfrm>
          <a:prstGeom prst="rect">
            <a:avLst/>
          </a:prstGeom>
          <a:noFill/>
          <a:ln>
            <a:noFill/>
          </a:ln>
        </p:spPr>
      </p:pic>
      <p:sp>
        <p:nvSpPr>
          <p:cNvPr id="128" name="Google Shape;128;p1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9" name="Google Shape;129;p1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30" name="Google Shape;130;p1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31" name="Google Shape;131;p19"/>
          <p:cNvSpPr txBox="1"/>
          <p:nvPr>
            <p:ph type="title"/>
          </p:nvPr>
        </p:nvSpPr>
        <p:spPr>
          <a:xfrm>
            <a:off x="277500" y="22860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cxnSp>
        <p:nvCxnSpPr>
          <p:cNvPr id="132" name="Google Shape;132;p1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33" name="Google Shape;133;p19"/>
          <p:cNvSpPr txBox="1"/>
          <p:nvPr>
            <p:ph idx="4" type="subTitle"/>
          </p:nvPr>
        </p:nvSpPr>
        <p:spPr>
          <a:xfrm>
            <a:off x="4744575" y="38715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4" name="Google Shape;134;p19"/>
          <p:cNvSpPr txBox="1"/>
          <p:nvPr>
            <p:ph idx="5" type="subTitle"/>
          </p:nvPr>
        </p:nvSpPr>
        <p:spPr>
          <a:xfrm>
            <a:off x="4744575" y="1066588"/>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5" name="Google Shape;135;p19"/>
          <p:cNvSpPr txBox="1"/>
          <p:nvPr>
            <p:ph idx="6" type="subTitle"/>
          </p:nvPr>
        </p:nvSpPr>
        <p:spPr>
          <a:xfrm>
            <a:off x="4744575" y="174270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6" name="Google Shape;136;p19"/>
          <p:cNvSpPr txBox="1"/>
          <p:nvPr>
            <p:ph idx="7" type="subTitle"/>
          </p:nvPr>
        </p:nvSpPr>
        <p:spPr>
          <a:xfrm>
            <a:off x="4744575" y="2420513"/>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7" name="Google Shape;137;p19"/>
          <p:cNvSpPr txBox="1"/>
          <p:nvPr>
            <p:ph idx="8" type="subTitle"/>
          </p:nvPr>
        </p:nvSpPr>
        <p:spPr>
          <a:xfrm>
            <a:off x="4744575" y="30982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8" name="Google Shape;138;p19"/>
          <p:cNvSpPr txBox="1"/>
          <p:nvPr>
            <p:ph idx="9" type="subTitle"/>
          </p:nvPr>
        </p:nvSpPr>
        <p:spPr>
          <a:xfrm>
            <a:off x="4744575" y="37760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9" name="Google Shape;139;p19"/>
          <p:cNvSpPr txBox="1"/>
          <p:nvPr>
            <p:ph idx="13" type="subTitle"/>
          </p:nvPr>
        </p:nvSpPr>
        <p:spPr>
          <a:xfrm>
            <a:off x="5067075" y="3871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0" name="Google Shape;140;p19"/>
          <p:cNvSpPr txBox="1"/>
          <p:nvPr>
            <p:ph idx="14" type="subTitle"/>
          </p:nvPr>
        </p:nvSpPr>
        <p:spPr>
          <a:xfrm>
            <a:off x="5067075" y="10615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1" name="Google Shape;141;p19"/>
          <p:cNvSpPr txBox="1"/>
          <p:nvPr>
            <p:ph idx="15" type="subTitle"/>
          </p:nvPr>
        </p:nvSpPr>
        <p:spPr>
          <a:xfrm>
            <a:off x="5067075" y="17393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2" name="Google Shape;142;p19"/>
          <p:cNvSpPr txBox="1"/>
          <p:nvPr>
            <p:ph idx="16" type="subTitle"/>
          </p:nvPr>
        </p:nvSpPr>
        <p:spPr>
          <a:xfrm>
            <a:off x="5067075" y="242410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3" name="Google Shape;143;p19"/>
          <p:cNvSpPr txBox="1"/>
          <p:nvPr>
            <p:ph idx="17" type="subTitle"/>
          </p:nvPr>
        </p:nvSpPr>
        <p:spPr>
          <a:xfrm>
            <a:off x="5067075" y="309493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4" name="Google Shape;144;p19"/>
          <p:cNvSpPr txBox="1"/>
          <p:nvPr>
            <p:ph idx="18" type="subTitle"/>
          </p:nvPr>
        </p:nvSpPr>
        <p:spPr>
          <a:xfrm>
            <a:off x="5067075" y="37657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5" name="Google Shape;145;p1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46" name="Google Shape;146;p1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47" name="Google Shape;147;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s">
  <p:cSld name="BLANK_1_1_1_1_2_1">
    <p:spTree>
      <p:nvGrpSpPr>
        <p:cNvPr id="148" name="Shape 148"/>
        <p:cNvGrpSpPr/>
        <p:nvPr/>
      </p:nvGrpSpPr>
      <p:grpSpPr>
        <a:xfrm>
          <a:off x="0" y="0"/>
          <a:ext cx="0" cy="0"/>
          <a:chOff x="0" y="0"/>
          <a:chExt cx="0" cy="0"/>
        </a:xfrm>
      </p:grpSpPr>
      <p:sp>
        <p:nvSpPr>
          <p:cNvPr id="149" name="Google Shape;149;p20"/>
          <p:cNvSpPr/>
          <p:nvPr>
            <p:ph idx="2" type="pic"/>
          </p:nvPr>
        </p:nvSpPr>
        <p:spPr>
          <a:xfrm>
            <a:off x="4618950" y="228600"/>
            <a:ext cx="1370400" cy="1357500"/>
          </a:xfrm>
          <a:prstGeom prst="roundRect">
            <a:avLst>
              <a:gd fmla="val 16935" name="adj"/>
            </a:avLst>
          </a:prstGeom>
          <a:noFill/>
          <a:ln>
            <a:noFill/>
          </a:ln>
        </p:spPr>
      </p:sp>
      <p:sp>
        <p:nvSpPr>
          <p:cNvPr id="150" name="Google Shape;150;p20"/>
          <p:cNvSpPr txBox="1"/>
          <p:nvPr>
            <p:ph idx="1" type="subTitle"/>
          </p:nvPr>
        </p:nvSpPr>
        <p:spPr>
          <a:xfrm>
            <a:off x="4619000" y="1702322"/>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51" name="Google Shape;151;p20"/>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2" name="Google Shape;152;p20"/>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3" name="Google Shape;153;p20"/>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4" name="Google Shape;154;p20"/>
          <p:cNvSpPr txBox="1"/>
          <p:nvPr>
            <p:ph type="title"/>
          </p:nvPr>
        </p:nvSpPr>
        <p:spPr>
          <a:xfrm>
            <a:off x="228600" y="23475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55" name="Google Shape;155;p20"/>
          <p:cNvSpPr txBox="1"/>
          <p:nvPr>
            <p:ph idx="6" type="subTitle"/>
          </p:nvPr>
        </p:nvSpPr>
        <p:spPr>
          <a:xfrm>
            <a:off x="46190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56" name="Google Shape;156;p20"/>
          <p:cNvSpPr/>
          <p:nvPr>
            <p:ph idx="7" type="pic"/>
          </p:nvPr>
        </p:nvSpPr>
        <p:spPr>
          <a:xfrm>
            <a:off x="6080700" y="228600"/>
            <a:ext cx="1370400" cy="1357500"/>
          </a:xfrm>
          <a:prstGeom prst="roundRect">
            <a:avLst>
              <a:gd fmla="val 16935" name="adj"/>
            </a:avLst>
          </a:prstGeom>
          <a:noFill/>
          <a:ln>
            <a:noFill/>
          </a:ln>
        </p:spPr>
      </p:sp>
      <p:sp>
        <p:nvSpPr>
          <p:cNvPr id="157" name="Google Shape;157;p20"/>
          <p:cNvSpPr txBox="1"/>
          <p:nvPr>
            <p:ph idx="8" type="subTitle"/>
          </p:nvPr>
        </p:nvSpPr>
        <p:spPr>
          <a:xfrm>
            <a:off x="608075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58" name="Google Shape;158;p20"/>
          <p:cNvSpPr txBox="1"/>
          <p:nvPr>
            <p:ph idx="9" type="subTitle"/>
          </p:nvPr>
        </p:nvSpPr>
        <p:spPr>
          <a:xfrm>
            <a:off x="608075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59" name="Google Shape;159;p20"/>
          <p:cNvSpPr/>
          <p:nvPr>
            <p:ph idx="13" type="pic"/>
          </p:nvPr>
        </p:nvSpPr>
        <p:spPr>
          <a:xfrm>
            <a:off x="7542450" y="228600"/>
            <a:ext cx="1370400" cy="1357500"/>
          </a:xfrm>
          <a:prstGeom prst="roundRect">
            <a:avLst>
              <a:gd fmla="val 16935" name="adj"/>
            </a:avLst>
          </a:prstGeom>
          <a:noFill/>
          <a:ln>
            <a:noFill/>
          </a:ln>
        </p:spPr>
      </p:sp>
      <p:sp>
        <p:nvSpPr>
          <p:cNvPr id="160" name="Google Shape;160;p20"/>
          <p:cNvSpPr txBox="1"/>
          <p:nvPr>
            <p:ph idx="14" type="subTitle"/>
          </p:nvPr>
        </p:nvSpPr>
        <p:spPr>
          <a:xfrm>
            <a:off x="754250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1" name="Google Shape;161;p20"/>
          <p:cNvSpPr txBox="1"/>
          <p:nvPr>
            <p:ph idx="15" type="subTitle"/>
          </p:nvPr>
        </p:nvSpPr>
        <p:spPr>
          <a:xfrm>
            <a:off x="75425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2" name="Google Shape;162;p20"/>
          <p:cNvSpPr/>
          <p:nvPr>
            <p:ph idx="16" type="pic"/>
          </p:nvPr>
        </p:nvSpPr>
        <p:spPr>
          <a:xfrm>
            <a:off x="4618950" y="2295725"/>
            <a:ext cx="1370400" cy="1357500"/>
          </a:xfrm>
          <a:prstGeom prst="roundRect">
            <a:avLst>
              <a:gd fmla="val 16935" name="adj"/>
            </a:avLst>
          </a:prstGeom>
          <a:noFill/>
          <a:ln>
            <a:noFill/>
          </a:ln>
        </p:spPr>
      </p:sp>
      <p:sp>
        <p:nvSpPr>
          <p:cNvPr id="163" name="Google Shape;163;p20"/>
          <p:cNvSpPr txBox="1"/>
          <p:nvPr>
            <p:ph idx="17" type="subTitle"/>
          </p:nvPr>
        </p:nvSpPr>
        <p:spPr>
          <a:xfrm>
            <a:off x="46190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4" name="Google Shape;164;p20"/>
          <p:cNvSpPr txBox="1"/>
          <p:nvPr>
            <p:ph idx="18" type="subTitle"/>
          </p:nvPr>
        </p:nvSpPr>
        <p:spPr>
          <a:xfrm>
            <a:off x="46190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5" name="Google Shape;165;p20"/>
          <p:cNvSpPr/>
          <p:nvPr>
            <p:ph idx="19" type="pic"/>
          </p:nvPr>
        </p:nvSpPr>
        <p:spPr>
          <a:xfrm>
            <a:off x="6080700" y="2295725"/>
            <a:ext cx="1370400" cy="1357500"/>
          </a:xfrm>
          <a:prstGeom prst="roundRect">
            <a:avLst>
              <a:gd fmla="val 16935" name="adj"/>
            </a:avLst>
          </a:prstGeom>
          <a:noFill/>
          <a:ln>
            <a:noFill/>
          </a:ln>
        </p:spPr>
      </p:sp>
      <p:sp>
        <p:nvSpPr>
          <p:cNvPr id="166" name="Google Shape;166;p20"/>
          <p:cNvSpPr txBox="1"/>
          <p:nvPr>
            <p:ph idx="20" type="subTitle"/>
          </p:nvPr>
        </p:nvSpPr>
        <p:spPr>
          <a:xfrm>
            <a:off x="6080750" y="3769447"/>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7" name="Google Shape;167;p20"/>
          <p:cNvSpPr txBox="1"/>
          <p:nvPr>
            <p:ph idx="21" type="subTitle"/>
          </p:nvPr>
        </p:nvSpPr>
        <p:spPr>
          <a:xfrm>
            <a:off x="608075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8" name="Google Shape;168;p20"/>
          <p:cNvSpPr/>
          <p:nvPr>
            <p:ph idx="22" type="pic"/>
          </p:nvPr>
        </p:nvSpPr>
        <p:spPr>
          <a:xfrm>
            <a:off x="7542450" y="2295725"/>
            <a:ext cx="1370400" cy="1357500"/>
          </a:xfrm>
          <a:prstGeom prst="roundRect">
            <a:avLst>
              <a:gd fmla="val 16935" name="adj"/>
            </a:avLst>
          </a:prstGeom>
          <a:noFill/>
          <a:ln>
            <a:noFill/>
          </a:ln>
        </p:spPr>
      </p:sp>
      <p:sp>
        <p:nvSpPr>
          <p:cNvPr id="169" name="Google Shape;169;p20"/>
          <p:cNvSpPr txBox="1"/>
          <p:nvPr>
            <p:ph idx="23" type="subTitle"/>
          </p:nvPr>
        </p:nvSpPr>
        <p:spPr>
          <a:xfrm>
            <a:off x="75425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70" name="Google Shape;170;p20"/>
          <p:cNvSpPr txBox="1"/>
          <p:nvPr>
            <p:ph idx="24" type="subTitle"/>
          </p:nvPr>
        </p:nvSpPr>
        <p:spPr>
          <a:xfrm>
            <a:off x="75425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cxnSp>
        <p:nvCxnSpPr>
          <p:cNvPr id="171" name="Google Shape;171;p2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72" name="Google Shape;172;p2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73" name="Google Shape;173;p2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74" name="Google Shape;174;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LT 2">
  <p:cSld name="BLANK_1_1_1_1_1_1">
    <p:spTree>
      <p:nvGrpSpPr>
        <p:cNvPr id="175" name="Shape 175"/>
        <p:cNvGrpSpPr/>
        <p:nvPr/>
      </p:nvGrpSpPr>
      <p:grpSpPr>
        <a:xfrm>
          <a:off x="0" y="0"/>
          <a:ext cx="0" cy="0"/>
          <a:chOff x="0" y="0"/>
          <a:chExt cx="0" cy="0"/>
        </a:xfrm>
      </p:grpSpPr>
      <p:sp>
        <p:nvSpPr>
          <p:cNvPr id="176" name="Google Shape;176;p21"/>
          <p:cNvSpPr/>
          <p:nvPr>
            <p:ph idx="2" type="pic"/>
          </p:nvPr>
        </p:nvSpPr>
        <p:spPr>
          <a:xfrm>
            <a:off x="9425" y="-3075"/>
            <a:ext cx="9144000" cy="4641000"/>
          </a:xfrm>
          <a:prstGeom prst="rect">
            <a:avLst/>
          </a:prstGeom>
          <a:noFill/>
          <a:ln>
            <a:noFill/>
          </a:ln>
        </p:spPr>
      </p:sp>
      <p:sp>
        <p:nvSpPr>
          <p:cNvPr id="177" name="Google Shape;177;p21"/>
          <p:cNvSpPr txBox="1"/>
          <p:nvPr>
            <p:ph type="title"/>
          </p:nvPr>
        </p:nvSpPr>
        <p:spPr>
          <a:xfrm>
            <a:off x="234125" y="3337800"/>
            <a:ext cx="8574600" cy="1114800"/>
          </a:xfrm>
          <a:prstGeom prst="rect">
            <a:avLst/>
          </a:prstGeom>
        </p:spPr>
        <p:txBody>
          <a:bodyPr anchorCtr="0" anchor="b" bIns="0" lIns="0" spcFirstLastPara="1" rIns="0" wrap="square" tIns="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178" name="Google Shape;178;p21"/>
          <p:cNvSpPr txBox="1"/>
          <p:nvPr>
            <p:ph idx="1" type="subTitle"/>
          </p:nvPr>
        </p:nvSpPr>
        <p:spPr>
          <a:xfrm>
            <a:off x="228600" y="228600"/>
            <a:ext cx="28701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179" name="Google Shape;179;p2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0" name="Google Shape;180;p2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1" name="Google Shape;181;p2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82" name="Google Shape;182;p2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83" name="Google Shape;183;p2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4" name="Google Shape;184;p2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5" name="Google Shape;185;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w/ images">
  <p:cSld name="BLANK_1_1_1_1_1_1_1_1_1_1_3">
    <p:spTree>
      <p:nvGrpSpPr>
        <p:cNvPr id="186" name="Shape 186"/>
        <p:cNvGrpSpPr/>
        <p:nvPr/>
      </p:nvGrpSpPr>
      <p:grpSpPr>
        <a:xfrm>
          <a:off x="0" y="0"/>
          <a:ext cx="0" cy="0"/>
          <a:chOff x="0" y="0"/>
          <a:chExt cx="0" cy="0"/>
        </a:xfrm>
      </p:grpSpPr>
      <p:sp>
        <p:nvSpPr>
          <p:cNvPr id="187" name="Google Shape;187;p22"/>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8" name="Google Shape;188;p22"/>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9" name="Google Shape;189;p22"/>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grpSp>
        <p:nvGrpSpPr>
          <p:cNvPr id="190" name="Google Shape;190;p22"/>
          <p:cNvGrpSpPr/>
          <p:nvPr/>
        </p:nvGrpSpPr>
        <p:grpSpPr>
          <a:xfrm rot="5400000">
            <a:off x="8691475" y="228504"/>
            <a:ext cx="228589" cy="228623"/>
            <a:chOff x="1688332" y="4135245"/>
            <a:chExt cx="338700" cy="338700"/>
          </a:xfrm>
        </p:grpSpPr>
        <p:sp>
          <p:nvSpPr>
            <p:cNvPr id="191" name="Google Shape;191;p22"/>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92" name="Google Shape;192;p22"/>
            <p:cNvGrpSpPr/>
            <p:nvPr/>
          </p:nvGrpSpPr>
          <p:grpSpPr>
            <a:xfrm rot="-5400000">
              <a:off x="1787014" y="4262191"/>
              <a:ext cx="169598" cy="84809"/>
              <a:chOff x="498725" y="2069800"/>
              <a:chExt cx="205200" cy="102600"/>
            </a:xfrm>
          </p:grpSpPr>
          <p:cxnSp>
            <p:nvCxnSpPr>
              <p:cNvPr id="193" name="Google Shape;193;p22"/>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194" name="Google Shape;194;p22"/>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195" name="Google Shape;195;p22"/>
          <p:cNvSpPr/>
          <p:nvPr>
            <p:ph idx="4" type="pic"/>
          </p:nvPr>
        </p:nvSpPr>
        <p:spPr>
          <a:xfrm>
            <a:off x="426700" y="1896600"/>
            <a:ext cx="665400" cy="685500"/>
          </a:xfrm>
          <a:prstGeom prst="roundRect">
            <a:avLst>
              <a:gd fmla="val 17601" name="adj"/>
            </a:avLst>
          </a:prstGeom>
          <a:noFill/>
          <a:ln>
            <a:noFill/>
          </a:ln>
        </p:spPr>
      </p:sp>
      <p:sp>
        <p:nvSpPr>
          <p:cNvPr id="196" name="Google Shape;196;p22"/>
          <p:cNvSpPr txBox="1"/>
          <p:nvPr>
            <p:ph idx="5" type="subTitle"/>
          </p:nvPr>
        </p:nvSpPr>
        <p:spPr>
          <a:xfrm>
            <a:off x="426700" y="2708802"/>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97" name="Google Shape;197;p22"/>
          <p:cNvSpPr txBox="1"/>
          <p:nvPr>
            <p:ph idx="6" type="subTitle"/>
          </p:nvPr>
        </p:nvSpPr>
        <p:spPr>
          <a:xfrm>
            <a:off x="4267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198" name="Google Shape;198;p22"/>
          <p:cNvSpPr txBox="1"/>
          <p:nvPr>
            <p:ph idx="7" type="body"/>
          </p:nvPr>
        </p:nvSpPr>
        <p:spPr>
          <a:xfrm>
            <a:off x="4267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99" name="Google Shape;199;p22"/>
          <p:cNvSpPr/>
          <p:nvPr>
            <p:ph idx="8" type="pic"/>
          </p:nvPr>
        </p:nvSpPr>
        <p:spPr>
          <a:xfrm>
            <a:off x="2621800" y="1896600"/>
            <a:ext cx="665400" cy="685500"/>
          </a:xfrm>
          <a:prstGeom prst="roundRect">
            <a:avLst>
              <a:gd fmla="val 17601" name="adj"/>
            </a:avLst>
          </a:prstGeom>
          <a:noFill/>
          <a:ln>
            <a:noFill/>
          </a:ln>
        </p:spPr>
      </p:sp>
      <p:sp>
        <p:nvSpPr>
          <p:cNvPr id="200" name="Google Shape;200;p22"/>
          <p:cNvSpPr txBox="1"/>
          <p:nvPr>
            <p:ph idx="9" type="subTitle"/>
          </p:nvPr>
        </p:nvSpPr>
        <p:spPr>
          <a:xfrm>
            <a:off x="26218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1" name="Google Shape;201;p22"/>
          <p:cNvSpPr txBox="1"/>
          <p:nvPr>
            <p:ph idx="13" type="subTitle"/>
          </p:nvPr>
        </p:nvSpPr>
        <p:spPr>
          <a:xfrm>
            <a:off x="2621800" y="2936075"/>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02" name="Google Shape;202;p22"/>
          <p:cNvSpPr txBox="1"/>
          <p:nvPr>
            <p:ph idx="14" type="body"/>
          </p:nvPr>
        </p:nvSpPr>
        <p:spPr>
          <a:xfrm>
            <a:off x="2621800" y="3251425"/>
            <a:ext cx="17058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203" name="Google Shape;203;p22"/>
          <p:cNvSpPr/>
          <p:nvPr>
            <p:ph idx="15" type="pic"/>
          </p:nvPr>
        </p:nvSpPr>
        <p:spPr>
          <a:xfrm>
            <a:off x="4816900" y="1896600"/>
            <a:ext cx="665400" cy="685500"/>
          </a:xfrm>
          <a:prstGeom prst="roundRect">
            <a:avLst>
              <a:gd fmla="val 17601" name="adj"/>
            </a:avLst>
          </a:prstGeom>
          <a:noFill/>
          <a:ln>
            <a:noFill/>
          </a:ln>
        </p:spPr>
      </p:sp>
      <p:sp>
        <p:nvSpPr>
          <p:cNvPr id="204" name="Google Shape;204;p22"/>
          <p:cNvSpPr txBox="1"/>
          <p:nvPr>
            <p:ph idx="16" type="subTitle"/>
          </p:nvPr>
        </p:nvSpPr>
        <p:spPr>
          <a:xfrm>
            <a:off x="4816900" y="2708808"/>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5" name="Google Shape;205;p22"/>
          <p:cNvSpPr txBox="1"/>
          <p:nvPr>
            <p:ph idx="17" type="subTitle"/>
          </p:nvPr>
        </p:nvSpPr>
        <p:spPr>
          <a:xfrm>
            <a:off x="48169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06" name="Google Shape;206;p22"/>
          <p:cNvSpPr txBox="1"/>
          <p:nvPr>
            <p:ph idx="18" type="body"/>
          </p:nvPr>
        </p:nvSpPr>
        <p:spPr>
          <a:xfrm>
            <a:off x="4817025"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207" name="Google Shape;207;p22"/>
          <p:cNvSpPr/>
          <p:nvPr>
            <p:ph idx="19" type="pic"/>
          </p:nvPr>
        </p:nvSpPr>
        <p:spPr>
          <a:xfrm>
            <a:off x="7012000" y="1896600"/>
            <a:ext cx="665400" cy="685500"/>
          </a:xfrm>
          <a:prstGeom prst="roundRect">
            <a:avLst>
              <a:gd fmla="val 17601" name="adj"/>
            </a:avLst>
          </a:prstGeom>
          <a:noFill/>
          <a:ln>
            <a:noFill/>
          </a:ln>
        </p:spPr>
      </p:sp>
      <p:sp>
        <p:nvSpPr>
          <p:cNvPr id="208" name="Google Shape;208;p22"/>
          <p:cNvSpPr txBox="1"/>
          <p:nvPr>
            <p:ph idx="20" type="subTitle"/>
          </p:nvPr>
        </p:nvSpPr>
        <p:spPr>
          <a:xfrm>
            <a:off x="70120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9" name="Google Shape;209;p22"/>
          <p:cNvSpPr txBox="1"/>
          <p:nvPr>
            <p:ph idx="21" type="subTitle"/>
          </p:nvPr>
        </p:nvSpPr>
        <p:spPr>
          <a:xfrm>
            <a:off x="70120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10" name="Google Shape;210;p22"/>
          <p:cNvSpPr txBox="1"/>
          <p:nvPr>
            <p:ph idx="22" type="body"/>
          </p:nvPr>
        </p:nvSpPr>
        <p:spPr>
          <a:xfrm>
            <a:off x="70120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cxnSp>
        <p:nvCxnSpPr>
          <p:cNvPr id="211" name="Google Shape;211;p2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12" name="Google Shape;212;p2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13" name="Google Shape;213;p2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14" name="Google Shape;21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215" name="Shape 215"/>
        <p:cNvGrpSpPr/>
        <p:nvPr/>
      </p:nvGrpSpPr>
      <p:grpSpPr>
        <a:xfrm>
          <a:off x="0" y="0"/>
          <a:ext cx="0" cy="0"/>
          <a:chOff x="0" y="0"/>
          <a:chExt cx="0" cy="0"/>
        </a:xfrm>
      </p:grpSpPr>
      <p:pic>
        <p:nvPicPr>
          <p:cNvPr descr="Oval black shapes against a shadowy background. " id="216" name="Google Shape;216;p23"/>
          <p:cNvPicPr preferRelativeResize="0"/>
          <p:nvPr/>
        </p:nvPicPr>
        <p:blipFill rotWithShape="1">
          <a:blip r:embed="rId2">
            <a:alphaModFix/>
          </a:blip>
          <a:srcRect b="42245" l="17241" r="25039" t="35"/>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217" name="Google Shape;217;p23"/>
          <p:cNvSpPr txBox="1"/>
          <p:nvPr>
            <p:ph idx="1" type="subTitle"/>
          </p:nvPr>
        </p:nvSpPr>
        <p:spPr>
          <a:xfrm>
            <a:off x="4314775" y="3818375"/>
            <a:ext cx="42306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18" name="Google Shape;218;p2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9" name="Google Shape;219;p2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20" name="Google Shape;220;p2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21" name="Google Shape;221;p23"/>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222" name="Google Shape;222;p2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223" name="Google Shape;223;p23"/>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224" name="Google Shape;224;p23"/>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225" name="Google Shape;225;p2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26" name="Google Shape;226;p2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27" name="Google Shape;227;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1_1_1_1_1_1_1_1_1_2">
    <p:spTree>
      <p:nvGrpSpPr>
        <p:cNvPr id="228" name="Shape 228"/>
        <p:cNvGrpSpPr/>
        <p:nvPr/>
      </p:nvGrpSpPr>
      <p:grpSpPr>
        <a:xfrm>
          <a:off x="0" y="0"/>
          <a:ext cx="0" cy="0"/>
          <a:chOff x="0" y="0"/>
          <a:chExt cx="0" cy="0"/>
        </a:xfrm>
      </p:grpSpPr>
      <p:sp>
        <p:nvSpPr>
          <p:cNvPr id="229" name="Google Shape;229;p24"/>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800"/>
              </a:spcBef>
              <a:spcAft>
                <a:spcPts val="0"/>
              </a:spcAft>
              <a:buSzPts val="1400"/>
              <a:buChar char="○"/>
              <a:defRPr sz="1400"/>
            </a:lvl2pPr>
            <a:lvl3pPr indent="-317500" lvl="2" marL="1371600">
              <a:spcBef>
                <a:spcPts val="800"/>
              </a:spcBef>
              <a:spcAft>
                <a:spcPts val="0"/>
              </a:spcAft>
              <a:buSzPts val="1400"/>
              <a:buChar char="■"/>
              <a:defRPr sz="1400"/>
            </a:lvl3pPr>
            <a:lvl4pPr indent="-317500" lvl="3" marL="1828800">
              <a:spcBef>
                <a:spcPts val="800"/>
              </a:spcBef>
              <a:spcAft>
                <a:spcPts val="0"/>
              </a:spcAft>
              <a:buSzPts val="1400"/>
              <a:buChar char="●"/>
              <a:defRPr sz="1400"/>
            </a:lvl4pPr>
            <a:lvl5pPr indent="-317500" lvl="4" marL="2286000">
              <a:spcBef>
                <a:spcPts val="800"/>
              </a:spcBef>
              <a:spcAft>
                <a:spcPts val="0"/>
              </a:spcAft>
              <a:buSzPts val="1400"/>
              <a:buChar char="○"/>
              <a:defRPr sz="1400"/>
            </a:lvl5pPr>
            <a:lvl6pPr indent="-317500" lvl="5" marL="2743200">
              <a:spcBef>
                <a:spcPts val="800"/>
              </a:spcBef>
              <a:spcAft>
                <a:spcPts val="0"/>
              </a:spcAft>
              <a:buSzPts val="1400"/>
              <a:buChar char="■"/>
              <a:defRPr sz="1400"/>
            </a:lvl6pPr>
            <a:lvl7pPr indent="-317500" lvl="6" marL="3200400">
              <a:spcBef>
                <a:spcPts val="800"/>
              </a:spcBef>
              <a:spcAft>
                <a:spcPts val="0"/>
              </a:spcAft>
              <a:buSzPts val="1400"/>
              <a:buChar char="●"/>
              <a:defRPr sz="1400"/>
            </a:lvl7pPr>
            <a:lvl8pPr indent="-317500" lvl="7" marL="3657600">
              <a:spcBef>
                <a:spcPts val="800"/>
              </a:spcBef>
              <a:spcAft>
                <a:spcPts val="0"/>
              </a:spcAft>
              <a:buSzPts val="1400"/>
              <a:buChar char="○"/>
              <a:defRPr sz="1400"/>
            </a:lvl8pPr>
            <a:lvl9pPr indent="-317500" lvl="8" marL="4114800">
              <a:spcBef>
                <a:spcPts val="800"/>
              </a:spcBef>
              <a:spcAft>
                <a:spcPts val="800"/>
              </a:spcAft>
              <a:buSzPts val="1400"/>
              <a:buChar char="■"/>
              <a:defRPr sz="1400"/>
            </a:lvl9pPr>
          </a:lstStyle>
          <a:p/>
        </p:txBody>
      </p:sp>
      <p:sp>
        <p:nvSpPr>
          <p:cNvPr id="230" name="Google Shape;230;p24"/>
          <p:cNvSpPr/>
          <p:nvPr>
            <p:ph idx="2" type="pic"/>
          </p:nvPr>
        </p:nvSpPr>
        <p:spPr>
          <a:xfrm>
            <a:off x="5342000" y="457200"/>
            <a:ext cx="3573300" cy="3995400"/>
          </a:xfrm>
          <a:prstGeom prst="roundRect">
            <a:avLst>
              <a:gd fmla="val 6865" name="adj"/>
            </a:avLst>
          </a:prstGeom>
          <a:noFill/>
          <a:ln>
            <a:noFill/>
          </a:ln>
        </p:spPr>
      </p:sp>
      <p:sp>
        <p:nvSpPr>
          <p:cNvPr id="231" name="Google Shape;231;p24"/>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2" name="Google Shape;232;p24"/>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3" name="Google Shape;233;p24"/>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4" name="Google Shape;234;p24"/>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sp>
        <p:nvSpPr>
          <p:cNvPr id="235" name="Google Shape;235;p24"/>
          <p:cNvSpPr txBox="1"/>
          <p:nvPr>
            <p:ph type="title"/>
          </p:nvPr>
        </p:nvSpPr>
        <p:spPr>
          <a:xfrm>
            <a:off x="228600" y="613525"/>
            <a:ext cx="42966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p:txBody>
      </p:sp>
      <p:cxnSp>
        <p:nvCxnSpPr>
          <p:cNvPr id="236" name="Google Shape;236;p2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37" name="Google Shape;237;p2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8" name="Google Shape;238;p2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9" name="Google Shape;239;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240" name="Shape 240"/>
        <p:cNvGrpSpPr/>
        <p:nvPr/>
      </p:nvGrpSpPr>
      <p:grpSpPr>
        <a:xfrm>
          <a:off x="0" y="0"/>
          <a:ext cx="0" cy="0"/>
          <a:chOff x="0" y="0"/>
          <a:chExt cx="0" cy="0"/>
        </a:xfrm>
      </p:grpSpPr>
      <p:sp>
        <p:nvSpPr>
          <p:cNvPr id="241" name="Google Shape;241;p25"/>
          <p:cNvSpPr txBox="1"/>
          <p:nvPr>
            <p:ph type="title"/>
          </p:nvPr>
        </p:nvSpPr>
        <p:spPr>
          <a:xfrm>
            <a:off x="3386700" y="489887"/>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242" name="Google Shape;242;p25"/>
          <p:cNvSpPr txBox="1"/>
          <p:nvPr>
            <p:ph idx="1" type="subTitle"/>
          </p:nvPr>
        </p:nvSpPr>
        <p:spPr>
          <a:xfrm>
            <a:off x="338670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43" name="Google Shape;243;p25"/>
          <p:cNvSpPr txBox="1"/>
          <p:nvPr>
            <p:ph idx="2" type="subTitle"/>
          </p:nvPr>
        </p:nvSpPr>
        <p:spPr>
          <a:xfrm>
            <a:off x="338670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44" name="Google Shape;244;p25"/>
          <p:cNvSpPr txBox="1"/>
          <p:nvPr>
            <p:ph idx="3" type="title"/>
          </p:nvPr>
        </p:nvSpPr>
        <p:spPr>
          <a:xfrm>
            <a:off x="6307650" y="482616"/>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45" name="Google Shape;245;p25"/>
          <p:cNvSpPr txBox="1"/>
          <p:nvPr>
            <p:ph idx="4" type="subTitle"/>
          </p:nvPr>
        </p:nvSpPr>
        <p:spPr>
          <a:xfrm>
            <a:off x="630765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46" name="Google Shape;246;p25"/>
          <p:cNvSpPr txBox="1"/>
          <p:nvPr>
            <p:ph idx="5" type="subTitle"/>
          </p:nvPr>
        </p:nvSpPr>
        <p:spPr>
          <a:xfrm>
            <a:off x="630765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47" name="Google Shape;247;p25"/>
          <p:cNvSpPr txBox="1"/>
          <p:nvPr>
            <p:ph idx="6"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p:txBody>
      </p:sp>
      <p:sp>
        <p:nvSpPr>
          <p:cNvPr id="248" name="Google Shape;248;p25"/>
          <p:cNvSpPr txBox="1"/>
          <p:nvPr>
            <p:ph idx="7" type="subTitle"/>
          </p:nvPr>
        </p:nvSpPr>
        <p:spPr>
          <a:xfrm>
            <a:off x="3482800" y="4057204"/>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249" name="Google Shape;249;p25"/>
          <p:cNvSpPr txBox="1"/>
          <p:nvPr>
            <p:ph idx="8" type="subTitle"/>
          </p:nvPr>
        </p:nvSpPr>
        <p:spPr>
          <a:xfrm>
            <a:off x="6405300" y="4057079"/>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250" name="Google Shape;250;p25"/>
          <p:cNvSpPr txBox="1"/>
          <p:nvPr>
            <p:ph idx="9"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51" name="Google Shape;251;p25"/>
          <p:cNvSpPr txBox="1"/>
          <p:nvPr>
            <p:ph idx="1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52" name="Google Shape;252;p25"/>
          <p:cNvSpPr txBox="1"/>
          <p:nvPr>
            <p:ph idx="1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53" name="Google Shape;253;p2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254" name="Google Shape;254;p25"/>
          <p:cNvGrpSpPr/>
          <p:nvPr/>
        </p:nvGrpSpPr>
        <p:grpSpPr>
          <a:xfrm rot="-5400000">
            <a:off x="4794488" y="4206993"/>
            <a:ext cx="141588" cy="73485"/>
            <a:chOff x="498725" y="2069800"/>
            <a:chExt cx="205200" cy="106500"/>
          </a:xfrm>
        </p:grpSpPr>
        <p:cxnSp>
          <p:nvCxnSpPr>
            <p:cNvPr id="255" name="Google Shape;255;p25"/>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256" name="Google Shape;256;p25"/>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257" name="Google Shape;257;p2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58" name="Google Shape;258;p2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59" name="Google Shape;259;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cards">
  <p:cSld name="CUSTOM_1_1">
    <p:spTree>
      <p:nvGrpSpPr>
        <p:cNvPr id="260" name="Shape 260"/>
        <p:cNvGrpSpPr/>
        <p:nvPr/>
      </p:nvGrpSpPr>
      <p:grpSpPr>
        <a:xfrm>
          <a:off x="0" y="0"/>
          <a:ext cx="0" cy="0"/>
          <a:chOff x="0" y="0"/>
          <a:chExt cx="0" cy="0"/>
        </a:xfrm>
      </p:grpSpPr>
      <p:sp>
        <p:nvSpPr>
          <p:cNvPr id="261" name="Google Shape;261;p26"/>
          <p:cNvSpPr txBox="1"/>
          <p:nvPr>
            <p:ph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262" name="Google Shape;262;p2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3" name="Google Shape;263;p2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4" name="Google Shape;264;p2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65" name="Google Shape;265;p2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66" name="Google Shape;266;p26"/>
          <p:cNvSpPr txBox="1"/>
          <p:nvPr>
            <p:ph idx="4" type="title"/>
          </p:nvPr>
        </p:nvSpPr>
        <p:spPr>
          <a:xfrm>
            <a:off x="3379125"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67" name="Google Shape;267;p26"/>
          <p:cNvSpPr txBox="1"/>
          <p:nvPr>
            <p:ph idx="5" type="subTitle"/>
          </p:nvPr>
        </p:nvSpPr>
        <p:spPr>
          <a:xfrm>
            <a:off x="3379125"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68" name="Google Shape;268;p26"/>
          <p:cNvSpPr txBox="1"/>
          <p:nvPr>
            <p:ph idx="6" type="subTitle"/>
          </p:nvPr>
        </p:nvSpPr>
        <p:spPr>
          <a:xfrm>
            <a:off x="3379123"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69" name="Google Shape;269;p26"/>
          <p:cNvSpPr txBox="1"/>
          <p:nvPr>
            <p:ph idx="7" type="title"/>
          </p:nvPr>
        </p:nvSpPr>
        <p:spPr>
          <a:xfrm>
            <a:off x="6318039"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70" name="Google Shape;270;p26"/>
          <p:cNvSpPr txBox="1"/>
          <p:nvPr>
            <p:ph idx="8" type="subTitle"/>
          </p:nvPr>
        </p:nvSpPr>
        <p:spPr>
          <a:xfrm>
            <a:off x="6318039"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71" name="Google Shape;271;p26"/>
          <p:cNvSpPr txBox="1"/>
          <p:nvPr>
            <p:ph idx="9" type="subTitle"/>
          </p:nvPr>
        </p:nvSpPr>
        <p:spPr>
          <a:xfrm>
            <a:off x="6318036"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72" name="Google Shape;272;p26"/>
          <p:cNvSpPr txBox="1"/>
          <p:nvPr>
            <p:ph idx="13" type="title"/>
          </p:nvPr>
        </p:nvSpPr>
        <p:spPr>
          <a:xfrm>
            <a:off x="6318039"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73" name="Google Shape;273;p26"/>
          <p:cNvSpPr txBox="1"/>
          <p:nvPr>
            <p:ph idx="14" type="subTitle"/>
          </p:nvPr>
        </p:nvSpPr>
        <p:spPr>
          <a:xfrm>
            <a:off x="6318039"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74" name="Google Shape;274;p26"/>
          <p:cNvSpPr txBox="1"/>
          <p:nvPr>
            <p:ph idx="15" type="subTitle"/>
          </p:nvPr>
        </p:nvSpPr>
        <p:spPr>
          <a:xfrm>
            <a:off x="6318036"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75" name="Google Shape;275;p26"/>
          <p:cNvSpPr txBox="1"/>
          <p:nvPr>
            <p:ph idx="16" type="title"/>
          </p:nvPr>
        </p:nvSpPr>
        <p:spPr>
          <a:xfrm>
            <a:off x="3379125"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76" name="Google Shape;276;p26"/>
          <p:cNvSpPr txBox="1"/>
          <p:nvPr>
            <p:ph idx="17" type="subTitle"/>
          </p:nvPr>
        </p:nvSpPr>
        <p:spPr>
          <a:xfrm>
            <a:off x="3379125"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77" name="Google Shape;277;p26"/>
          <p:cNvSpPr txBox="1"/>
          <p:nvPr>
            <p:ph idx="18" type="subTitle"/>
          </p:nvPr>
        </p:nvSpPr>
        <p:spPr>
          <a:xfrm>
            <a:off x="3379123"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78" name="Google Shape;278;p2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79" name="Google Shape;279;p2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80" name="Google Shape;280;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7_1_1_1_1_1_1_1_1_1_1_1_1_1_1_1_1_1">
    <p:spTree>
      <p:nvGrpSpPr>
        <p:cNvPr id="281" name="Shape 281"/>
        <p:cNvGrpSpPr/>
        <p:nvPr/>
      </p:nvGrpSpPr>
      <p:grpSpPr>
        <a:xfrm>
          <a:off x="0" y="0"/>
          <a:ext cx="0" cy="0"/>
          <a:chOff x="0" y="0"/>
          <a:chExt cx="0" cy="0"/>
        </a:xfrm>
      </p:grpSpPr>
      <p:pic>
        <p:nvPicPr>
          <p:cNvPr id="282" name="Google Shape;282;p27"/>
          <p:cNvPicPr preferRelativeResize="0"/>
          <p:nvPr/>
        </p:nvPicPr>
        <p:blipFill rotWithShape="1">
          <a:blip r:embed="rId2">
            <a:alphaModFix/>
          </a:blip>
          <a:srcRect b="14588" l="0" r="15469" t="0"/>
          <a:stretch/>
        </p:blipFill>
        <p:spPr>
          <a:xfrm flipH="1">
            <a:off x="4571999" y="2061075"/>
            <a:ext cx="4572001" cy="3082424"/>
          </a:xfrm>
          <a:prstGeom prst="rect">
            <a:avLst/>
          </a:prstGeom>
          <a:noFill/>
          <a:ln>
            <a:noFill/>
          </a:ln>
        </p:spPr>
      </p:pic>
      <p:cxnSp>
        <p:nvCxnSpPr>
          <p:cNvPr id="283" name="Google Shape;283;p2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84" name="Google Shape;284;p27"/>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85" name="Google Shape;285;p27"/>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86" name="Google Shape;286;p27"/>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87" name="Google Shape;287;p27"/>
          <p:cNvSpPr txBox="1"/>
          <p:nvPr>
            <p:ph idx="4"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288" name="Google Shape;288;p27"/>
          <p:cNvSpPr txBox="1"/>
          <p:nvPr>
            <p:ph type="title"/>
          </p:nvPr>
        </p:nvSpPr>
        <p:spPr>
          <a:xfrm>
            <a:off x="355225" y="1775475"/>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89" name="Google Shape;289;p27"/>
          <p:cNvSpPr txBox="1"/>
          <p:nvPr>
            <p:ph idx="5" type="subTitle"/>
          </p:nvPr>
        </p:nvSpPr>
        <p:spPr>
          <a:xfrm>
            <a:off x="35522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0" name="Google Shape;290;p27"/>
          <p:cNvSpPr txBox="1"/>
          <p:nvPr>
            <p:ph idx="6" type="body"/>
          </p:nvPr>
        </p:nvSpPr>
        <p:spPr>
          <a:xfrm>
            <a:off x="35522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91" name="Google Shape;291;p27"/>
          <p:cNvSpPr txBox="1"/>
          <p:nvPr>
            <p:ph idx="7" type="title"/>
          </p:nvPr>
        </p:nvSpPr>
        <p:spPr>
          <a:xfrm>
            <a:off x="2543875"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92" name="Google Shape;292;p27"/>
          <p:cNvSpPr txBox="1"/>
          <p:nvPr>
            <p:ph idx="8" type="subTitle"/>
          </p:nvPr>
        </p:nvSpPr>
        <p:spPr>
          <a:xfrm>
            <a:off x="254387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3" name="Google Shape;293;p27"/>
          <p:cNvSpPr txBox="1"/>
          <p:nvPr>
            <p:ph idx="9" type="body"/>
          </p:nvPr>
        </p:nvSpPr>
        <p:spPr>
          <a:xfrm>
            <a:off x="254387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94" name="Google Shape;294;p27"/>
          <p:cNvSpPr txBox="1"/>
          <p:nvPr>
            <p:ph idx="13" type="title"/>
          </p:nvPr>
        </p:nvSpPr>
        <p:spPr>
          <a:xfrm>
            <a:off x="47455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95" name="Google Shape;295;p27"/>
          <p:cNvSpPr txBox="1"/>
          <p:nvPr>
            <p:ph idx="14" type="subTitle"/>
          </p:nvPr>
        </p:nvSpPr>
        <p:spPr>
          <a:xfrm>
            <a:off x="47455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6" name="Google Shape;296;p27"/>
          <p:cNvSpPr txBox="1"/>
          <p:nvPr>
            <p:ph idx="15" type="body"/>
          </p:nvPr>
        </p:nvSpPr>
        <p:spPr>
          <a:xfrm>
            <a:off x="4745400"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97" name="Google Shape;297;p27"/>
          <p:cNvSpPr txBox="1"/>
          <p:nvPr>
            <p:ph idx="16" type="title"/>
          </p:nvPr>
        </p:nvSpPr>
        <p:spPr>
          <a:xfrm>
            <a:off x="69423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98" name="Google Shape;298;p27"/>
          <p:cNvSpPr txBox="1"/>
          <p:nvPr>
            <p:ph idx="17" type="subTitle"/>
          </p:nvPr>
        </p:nvSpPr>
        <p:spPr>
          <a:xfrm>
            <a:off x="69423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9" name="Google Shape;299;p27"/>
          <p:cNvSpPr txBox="1"/>
          <p:nvPr>
            <p:ph idx="18" type="body"/>
          </p:nvPr>
        </p:nvSpPr>
        <p:spPr>
          <a:xfrm>
            <a:off x="6942300" y="2465025"/>
            <a:ext cx="17916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300" name="Google Shape;300;p27"/>
          <p:cNvSpPr txBox="1"/>
          <p:nvPr>
            <p:ph idx="19" type="title"/>
          </p:nvPr>
        </p:nvSpPr>
        <p:spPr>
          <a:xfrm>
            <a:off x="228600" y="613525"/>
            <a:ext cx="3904500" cy="8649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301" name="Google Shape;301;p2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02" name="Google Shape;302;p2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03" name="Google Shape;303;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
    <p:spTree>
      <p:nvGrpSpPr>
        <p:cNvPr id="304" name="Shape 304"/>
        <p:cNvGrpSpPr/>
        <p:nvPr/>
      </p:nvGrpSpPr>
      <p:grpSpPr>
        <a:xfrm>
          <a:off x="0" y="0"/>
          <a:ext cx="0" cy="0"/>
          <a:chOff x="0" y="0"/>
          <a:chExt cx="0" cy="0"/>
        </a:xfrm>
      </p:grpSpPr>
      <p:sp>
        <p:nvSpPr>
          <p:cNvPr id="305" name="Google Shape;305;p28"/>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306" name="Google Shape;306;p28"/>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307" name="Google Shape;307;p28"/>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08" name="Google Shape;308;p28"/>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09" name="Google Shape;309;p28"/>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10" name="Google Shape;310;p2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11" name="Google Shape;311;p28"/>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312" name="Google Shape;312;p28"/>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313" name="Google Shape;313;p28"/>
          <p:cNvSpPr txBox="1"/>
          <p:nvPr>
            <p:ph idx="6" type="body"/>
          </p:nvPr>
        </p:nvSpPr>
        <p:spPr>
          <a:xfrm>
            <a:off x="5871500" y="2468775"/>
            <a:ext cx="2864700" cy="6765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314" name="Google Shape;314;p28"/>
          <p:cNvSpPr txBox="1"/>
          <p:nvPr>
            <p:ph idx="7" type="body"/>
          </p:nvPr>
        </p:nvSpPr>
        <p:spPr>
          <a:xfrm>
            <a:off x="5871500" y="3553025"/>
            <a:ext cx="2864700" cy="696000"/>
          </a:xfrm>
          <a:prstGeom prst="rect">
            <a:avLst/>
          </a:prstGeom>
        </p:spPr>
        <p:txBody>
          <a:bodyPr anchorCtr="0" anchor="t" bIns="91425" lIns="0" spcFirstLastPara="1" rIns="91425" wrap="square" tIns="0">
            <a:spAutoFit/>
          </a:bodyPr>
          <a:lstStyle>
            <a:lvl1pPr indent="-304800" lvl="0" marL="4572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indent="-304800" lvl="1" marL="914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indent="-304800" lvl="2" marL="1371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indent="-304800" lvl="3" marL="1828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indent="-304800" lvl="4" marL="22860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indent="-304800" lvl="5" marL="27432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indent="-304800" lvl="6" marL="3200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indent="-304800" lvl="7" marL="3657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indent="-304800" lvl="8" marL="411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p:txBody>
      </p:sp>
      <p:sp>
        <p:nvSpPr>
          <p:cNvPr id="315" name="Google Shape;315;p28"/>
          <p:cNvSpPr txBox="1"/>
          <p:nvPr>
            <p:ph idx="8" type="subTitle"/>
          </p:nvPr>
        </p:nvSpPr>
        <p:spPr>
          <a:xfrm>
            <a:off x="238800" y="2720113"/>
            <a:ext cx="2824500" cy="145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316" name="Google Shape;316;p2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7" name="Google Shape;317;p2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8" name="Google Shape;318;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s">
  <p:cSld name="CUSTOM_2">
    <p:spTree>
      <p:nvGrpSpPr>
        <p:cNvPr id="319" name="Shape 319"/>
        <p:cNvGrpSpPr/>
        <p:nvPr/>
      </p:nvGrpSpPr>
      <p:grpSpPr>
        <a:xfrm>
          <a:off x="0" y="0"/>
          <a:ext cx="0" cy="0"/>
          <a:chOff x="0" y="0"/>
          <a:chExt cx="0" cy="0"/>
        </a:xfrm>
      </p:grpSpPr>
      <p:sp>
        <p:nvSpPr>
          <p:cNvPr id="320" name="Google Shape;320;p2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1" name="Google Shape;321;p2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2" name="Google Shape;322;p2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23" name="Google Shape;323;p2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24" name="Google Shape;324;p29"/>
          <p:cNvSpPr/>
          <p:nvPr/>
        </p:nvSpPr>
        <p:spPr>
          <a:xfrm>
            <a:off x="228600" y="1395962"/>
            <a:ext cx="2101200" cy="30540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5" name="Google Shape;325;p29"/>
          <p:cNvSpPr/>
          <p:nvPr/>
        </p:nvSpPr>
        <p:spPr>
          <a:xfrm>
            <a:off x="2423700" y="1395962"/>
            <a:ext cx="3198600" cy="30540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6" name="Google Shape;326;p29"/>
          <p:cNvSpPr/>
          <p:nvPr/>
        </p:nvSpPr>
        <p:spPr>
          <a:xfrm>
            <a:off x="5716850" y="1395962"/>
            <a:ext cx="3198600" cy="1758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7" name="Google Shape;327;p29"/>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8" name="Google Shape;328;p29"/>
          <p:cNvSpPr/>
          <p:nvPr>
            <p:ph idx="4" type="pic"/>
          </p:nvPr>
        </p:nvSpPr>
        <p:spPr>
          <a:xfrm>
            <a:off x="381950" y="993050"/>
            <a:ext cx="850500" cy="850500"/>
          </a:xfrm>
          <a:prstGeom prst="ellipse">
            <a:avLst/>
          </a:prstGeom>
          <a:noFill/>
          <a:ln cap="flat" cmpd="sng" w="9525">
            <a:solidFill>
              <a:schemeClr val="accent3"/>
            </a:solidFill>
            <a:prstDash val="solid"/>
            <a:round/>
            <a:headEnd len="sm" w="sm" type="none"/>
            <a:tailEnd len="sm" w="sm" type="none"/>
          </a:ln>
        </p:spPr>
      </p:sp>
      <p:sp>
        <p:nvSpPr>
          <p:cNvPr id="329" name="Google Shape;329;p29"/>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Urbanist"/>
              <a:buNone/>
              <a:defRPr b="1" sz="1200">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p:txBody>
      </p:sp>
      <p:sp>
        <p:nvSpPr>
          <p:cNvPr id="330" name="Google Shape;330;p29"/>
          <p:cNvSpPr txBox="1"/>
          <p:nvPr>
            <p:ph idx="6" type="body"/>
          </p:nvPr>
        </p:nvSpPr>
        <p:spPr>
          <a:xfrm>
            <a:off x="381950" y="2453500"/>
            <a:ext cx="1786500" cy="1536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Urbanist"/>
              <a:buChar char="●"/>
              <a:defRPr sz="1000">
                <a:solidFill>
                  <a:schemeClr val="dk1"/>
                </a:solidFill>
              </a:defRPr>
            </a:lvl1pPr>
            <a:lvl2pPr indent="-292100" lvl="1" marL="914400">
              <a:spcBef>
                <a:spcPts val="0"/>
              </a:spcBef>
              <a:spcAft>
                <a:spcPts val="0"/>
              </a:spcAft>
              <a:buClr>
                <a:schemeClr val="dk1"/>
              </a:buClr>
              <a:buSzPts val="1000"/>
              <a:buFont typeface="Urbanist"/>
              <a:buChar char="○"/>
              <a:defRPr sz="1000">
                <a:solidFill>
                  <a:schemeClr val="dk1"/>
                </a:solidFill>
              </a:defRPr>
            </a:lvl2pPr>
            <a:lvl3pPr indent="-292100" lvl="2" marL="1371600">
              <a:spcBef>
                <a:spcPts val="0"/>
              </a:spcBef>
              <a:spcAft>
                <a:spcPts val="0"/>
              </a:spcAft>
              <a:buClr>
                <a:schemeClr val="dk1"/>
              </a:buClr>
              <a:buSzPts val="1000"/>
              <a:buFont typeface="Urbanist"/>
              <a:buChar char="■"/>
              <a:defRPr sz="1000">
                <a:solidFill>
                  <a:schemeClr val="dk1"/>
                </a:solidFill>
              </a:defRPr>
            </a:lvl3pPr>
            <a:lvl4pPr indent="-292100" lvl="3" marL="1828800">
              <a:spcBef>
                <a:spcPts val="0"/>
              </a:spcBef>
              <a:spcAft>
                <a:spcPts val="0"/>
              </a:spcAft>
              <a:buClr>
                <a:schemeClr val="dk1"/>
              </a:buClr>
              <a:buSzPts val="1000"/>
              <a:buFont typeface="Urbanist"/>
              <a:buChar char="●"/>
              <a:defRPr sz="1000">
                <a:solidFill>
                  <a:schemeClr val="dk1"/>
                </a:solidFill>
              </a:defRPr>
            </a:lvl4pPr>
            <a:lvl5pPr indent="-292100" lvl="4" marL="2286000">
              <a:spcBef>
                <a:spcPts val="0"/>
              </a:spcBef>
              <a:spcAft>
                <a:spcPts val="0"/>
              </a:spcAft>
              <a:buClr>
                <a:schemeClr val="dk1"/>
              </a:buClr>
              <a:buSzPts val="1000"/>
              <a:buFont typeface="Urbanist"/>
              <a:buChar char="○"/>
              <a:defRPr sz="1000">
                <a:solidFill>
                  <a:schemeClr val="dk1"/>
                </a:solidFill>
              </a:defRPr>
            </a:lvl5pPr>
            <a:lvl6pPr indent="-292100" lvl="5" marL="2743200">
              <a:spcBef>
                <a:spcPts val="0"/>
              </a:spcBef>
              <a:spcAft>
                <a:spcPts val="0"/>
              </a:spcAft>
              <a:buClr>
                <a:schemeClr val="dk1"/>
              </a:buClr>
              <a:buSzPts val="1000"/>
              <a:buFont typeface="Urbanist"/>
              <a:buChar char="■"/>
              <a:defRPr sz="1000">
                <a:solidFill>
                  <a:schemeClr val="dk1"/>
                </a:solidFill>
              </a:defRPr>
            </a:lvl6pPr>
            <a:lvl7pPr indent="-292100" lvl="6" marL="3200400">
              <a:spcBef>
                <a:spcPts val="0"/>
              </a:spcBef>
              <a:spcAft>
                <a:spcPts val="0"/>
              </a:spcAft>
              <a:buClr>
                <a:schemeClr val="dk1"/>
              </a:buClr>
              <a:buSzPts val="1000"/>
              <a:buFont typeface="Urbanist"/>
              <a:buChar char="●"/>
              <a:defRPr sz="1000">
                <a:solidFill>
                  <a:schemeClr val="dk1"/>
                </a:solidFill>
              </a:defRPr>
            </a:lvl7pPr>
            <a:lvl8pPr indent="-292100" lvl="7" marL="3657600">
              <a:spcBef>
                <a:spcPts val="0"/>
              </a:spcBef>
              <a:spcAft>
                <a:spcPts val="0"/>
              </a:spcAft>
              <a:buClr>
                <a:schemeClr val="dk1"/>
              </a:buClr>
              <a:buSzPts val="1000"/>
              <a:buFont typeface="Urbanist"/>
              <a:buChar char="○"/>
              <a:defRPr sz="1000">
                <a:solidFill>
                  <a:schemeClr val="dk1"/>
                </a:solidFill>
              </a:defRPr>
            </a:lvl8pPr>
            <a:lvl9pPr indent="-292100" lvl="8" marL="4114800">
              <a:spcBef>
                <a:spcPts val="0"/>
              </a:spcBef>
              <a:spcAft>
                <a:spcPts val="0"/>
              </a:spcAft>
              <a:buClr>
                <a:schemeClr val="dk1"/>
              </a:buClr>
              <a:buSzPts val="1000"/>
              <a:buFont typeface="Urbanist"/>
              <a:buChar char="■"/>
              <a:defRPr sz="1000">
                <a:solidFill>
                  <a:schemeClr val="dk1"/>
                </a:solidFill>
              </a:defRPr>
            </a:lvl9pPr>
          </a:lstStyle>
          <a:p/>
        </p:txBody>
      </p:sp>
      <p:sp>
        <p:nvSpPr>
          <p:cNvPr id="331" name="Google Shape;331;p29"/>
          <p:cNvSpPr txBox="1"/>
          <p:nvPr>
            <p:ph idx="7" type="subTitle"/>
          </p:nvPr>
        </p:nvSpPr>
        <p:spPr>
          <a:xfrm>
            <a:off x="2580250" y="1528150"/>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32" name="Google Shape;332;p29"/>
          <p:cNvSpPr txBox="1"/>
          <p:nvPr>
            <p:ph idx="8" type="body"/>
          </p:nvPr>
        </p:nvSpPr>
        <p:spPr>
          <a:xfrm>
            <a:off x="2580250" y="1791652"/>
            <a:ext cx="2911500" cy="610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cxnSp>
        <p:nvCxnSpPr>
          <p:cNvPr id="333" name="Google Shape;333;p29"/>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334" name="Google Shape;334;p29"/>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335" name="Google Shape;335;p29"/>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36" name="Google Shape;336;p29"/>
          <p:cNvSpPr txBox="1"/>
          <p:nvPr>
            <p:ph idx="13" type="body"/>
          </p:nvPr>
        </p:nvSpPr>
        <p:spPr>
          <a:xfrm>
            <a:off x="2580250" y="2931046"/>
            <a:ext cx="2911500" cy="610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37" name="Google Shape;337;p29"/>
          <p:cNvSpPr/>
          <p:nvPr/>
        </p:nvSpPr>
        <p:spPr>
          <a:xfrm flipH="1">
            <a:off x="2600988"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38" name="Google Shape;338;p29"/>
          <p:cNvSpPr/>
          <p:nvPr/>
        </p:nvSpPr>
        <p:spPr>
          <a:xfrm flipH="1">
            <a:off x="3654625"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39" name="Google Shape;339;p29"/>
          <p:cNvSpPr/>
          <p:nvPr/>
        </p:nvSpPr>
        <p:spPr>
          <a:xfrm flipH="1">
            <a:off x="4602650"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40" name="Google Shape;340;p29"/>
          <p:cNvSpPr txBox="1"/>
          <p:nvPr>
            <p:ph idx="14" type="subTitle"/>
          </p:nvPr>
        </p:nvSpPr>
        <p:spPr>
          <a:xfrm>
            <a:off x="2567250" y="36718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41" name="Google Shape;341;p29"/>
          <p:cNvSpPr txBox="1"/>
          <p:nvPr>
            <p:ph idx="15" type="subTitle"/>
          </p:nvPr>
        </p:nvSpPr>
        <p:spPr>
          <a:xfrm>
            <a:off x="5877425" y="15281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342" name="Google Shape;342;p29"/>
          <p:cNvSpPr txBox="1"/>
          <p:nvPr>
            <p:ph idx="16" type="subTitle"/>
          </p:nvPr>
        </p:nvSpPr>
        <p:spPr>
          <a:xfrm>
            <a:off x="5877425" y="178110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43" name="Google Shape;343;p29"/>
          <p:cNvSpPr txBox="1"/>
          <p:nvPr>
            <p:ph idx="17" type="subTitle"/>
          </p:nvPr>
        </p:nvSpPr>
        <p:spPr>
          <a:xfrm>
            <a:off x="5877425" y="22191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44" name="Google Shape;344;p29"/>
          <p:cNvSpPr txBox="1"/>
          <p:nvPr>
            <p:ph idx="18" type="subTitle"/>
          </p:nvPr>
        </p:nvSpPr>
        <p:spPr>
          <a:xfrm>
            <a:off x="5877425" y="26572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45" name="Google Shape;345;p29"/>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346" name="Google Shape;346;p29"/>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347" name="Google Shape;347;p2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48" name="Google Shape;348;p2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49" name="Google Shape;349;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350" name="Shape 350"/>
        <p:cNvGrpSpPr/>
        <p:nvPr/>
      </p:nvGrpSpPr>
      <p:grpSpPr>
        <a:xfrm>
          <a:off x="0" y="0"/>
          <a:ext cx="0" cy="0"/>
          <a:chOff x="0" y="0"/>
          <a:chExt cx="0" cy="0"/>
        </a:xfrm>
      </p:grpSpPr>
      <p:sp>
        <p:nvSpPr>
          <p:cNvPr id="351" name="Google Shape;351;p30"/>
          <p:cNvSpPr txBox="1"/>
          <p:nvPr>
            <p:ph idx="1" type="body"/>
          </p:nvPr>
        </p:nvSpPr>
        <p:spPr>
          <a:xfrm>
            <a:off x="2054000" y="2952175"/>
            <a:ext cx="1377600" cy="9378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352" name="Google Shape;352;p30"/>
          <p:cNvSpPr txBox="1"/>
          <p:nvPr>
            <p:ph idx="2" type="body"/>
          </p:nvPr>
        </p:nvSpPr>
        <p:spPr>
          <a:xfrm>
            <a:off x="2461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53" name="Google Shape;353;p30"/>
          <p:cNvSpPr txBox="1"/>
          <p:nvPr>
            <p:ph idx="3" type="subTitle"/>
          </p:nvPr>
        </p:nvSpPr>
        <p:spPr>
          <a:xfrm>
            <a:off x="382995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54" name="Google Shape;354;p30"/>
          <p:cNvSpPr txBox="1"/>
          <p:nvPr>
            <p:ph idx="4" type="body"/>
          </p:nvPr>
        </p:nvSpPr>
        <p:spPr>
          <a:xfrm>
            <a:off x="3848250" y="2952163"/>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55" name="Google Shape;355;p30"/>
          <p:cNvSpPr txBox="1"/>
          <p:nvPr>
            <p:ph idx="5" type="subTitle"/>
          </p:nvPr>
        </p:nvSpPr>
        <p:spPr>
          <a:xfrm>
            <a:off x="20774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356" name="Google Shape;356;p30"/>
          <p:cNvSpPr txBox="1"/>
          <p:nvPr>
            <p:ph idx="6" type="body"/>
          </p:nvPr>
        </p:nvSpPr>
        <p:spPr>
          <a:xfrm>
            <a:off x="5634175"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57" name="Google Shape;357;p30"/>
          <p:cNvSpPr txBox="1"/>
          <p:nvPr>
            <p:ph idx="7"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8" name="Google Shape;358;p30"/>
          <p:cNvSpPr txBox="1"/>
          <p:nvPr>
            <p:ph idx="8"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9" name="Google Shape;359;p30"/>
          <p:cNvSpPr txBox="1"/>
          <p:nvPr>
            <p:ph idx="9"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60" name="Google Shape;360;p3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61" name="Google Shape;361;p30"/>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362" name="Google Shape;362;p30"/>
          <p:cNvSpPr txBox="1"/>
          <p:nvPr>
            <p:ph idx="13" type="subTitle"/>
          </p:nvPr>
        </p:nvSpPr>
        <p:spPr>
          <a:xfrm>
            <a:off x="2775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63" name="Google Shape;363;p30"/>
          <p:cNvSpPr txBox="1"/>
          <p:nvPr>
            <p:ph idx="14" type="subTitle"/>
          </p:nvPr>
        </p:nvSpPr>
        <p:spPr>
          <a:xfrm>
            <a:off x="38773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364" name="Google Shape;364;p30"/>
          <p:cNvSpPr txBox="1"/>
          <p:nvPr>
            <p:ph idx="15" type="subTitle"/>
          </p:nvPr>
        </p:nvSpPr>
        <p:spPr>
          <a:xfrm>
            <a:off x="56772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65" name="Google Shape;365;p30"/>
          <p:cNvSpPr txBox="1"/>
          <p:nvPr>
            <p:ph idx="16" type="subTitle"/>
          </p:nvPr>
        </p:nvSpPr>
        <p:spPr>
          <a:xfrm>
            <a:off x="74771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66" name="Google Shape;366;p30"/>
          <p:cNvSpPr txBox="1"/>
          <p:nvPr>
            <p:ph idx="17" type="subTitle"/>
          </p:nvPr>
        </p:nvSpPr>
        <p:spPr>
          <a:xfrm>
            <a:off x="23880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30"/>
          <p:cNvSpPr txBox="1"/>
          <p:nvPr>
            <p:ph idx="18" type="subTitle"/>
          </p:nvPr>
        </p:nvSpPr>
        <p:spPr>
          <a:xfrm>
            <a:off x="2034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68" name="Google Shape;368;p30"/>
          <p:cNvSpPr txBox="1"/>
          <p:nvPr>
            <p:ph idx="19" type="subTitle"/>
          </p:nvPr>
        </p:nvSpPr>
        <p:spPr>
          <a:xfrm>
            <a:off x="5645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69" name="Google Shape;369;p30"/>
          <p:cNvSpPr txBox="1"/>
          <p:nvPr>
            <p:ph idx="20" type="subTitle"/>
          </p:nvPr>
        </p:nvSpPr>
        <p:spPr>
          <a:xfrm>
            <a:off x="7460789"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70" name="Google Shape;370;p30"/>
          <p:cNvSpPr txBox="1"/>
          <p:nvPr>
            <p:ph idx="21" type="subTitle"/>
          </p:nvPr>
        </p:nvSpPr>
        <p:spPr>
          <a:xfrm>
            <a:off x="372900" y="202945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371" name="Google Shape;371;p30"/>
          <p:cNvSpPr txBox="1"/>
          <p:nvPr>
            <p:ph idx="22" type="subTitle"/>
          </p:nvPr>
        </p:nvSpPr>
        <p:spPr>
          <a:xfrm>
            <a:off x="2178663"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2" name="Google Shape;372;p30"/>
          <p:cNvSpPr txBox="1"/>
          <p:nvPr>
            <p:ph idx="23" type="subTitle"/>
          </p:nvPr>
        </p:nvSpPr>
        <p:spPr>
          <a:xfrm>
            <a:off x="3974250"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3" name="Google Shape;373;p30"/>
          <p:cNvSpPr txBox="1"/>
          <p:nvPr>
            <p:ph idx="24" type="subTitle"/>
          </p:nvPr>
        </p:nvSpPr>
        <p:spPr>
          <a:xfrm>
            <a:off x="5789675"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4" name="Google Shape;374;p30"/>
          <p:cNvSpPr txBox="1"/>
          <p:nvPr>
            <p:ph idx="25" type="subTitle"/>
          </p:nvPr>
        </p:nvSpPr>
        <p:spPr>
          <a:xfrm>
            <a:off x="7605089"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5" name="Google Shape;375;p30"/>
          <p:cNvSpPr txBox="1"/>
          <p:nvPr>
            <p:ph idx="26" type="body"/>
          </p:nvPr>
        </p:nvSpPr>
        <p:spPr>
          <a:xfrm>
            <a:off x="74503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76" name="Google Shape;376;p3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77" name="Google Shape;377;p3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78" name="Google Shape;378;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379" name="Shape 379"/>
        <p:cNvGrpSpPr/>
        <p:nvPr/>
      </p:nvGrpSpPr>
      <p:grpSpPr>
        <a:xfrm>
          <a:off x="0" y="0"/>
          <a:ext cx="0" cy="0"/>
          <a:chOff x="0" y="0"/>
          <a:chExt cx="0" cy="0"/>
        </a:xfrm>
      </p:grpSpPr>
      <p:sp>
        <p:nvSpPr>
          <p:cNvPr id="380" name="Google Shape;380;p31"/>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81" name="Google Shape;381;p31"/>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82" name="Google Shape;382;p31"/>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83" name="Google Shape;383;p3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84" name="Google Shape;384;p3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85" name="Google Shape;385;p3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86" name="Google Shape;386;p31"/>
          <p:cNvSpPr txBox="1"/>
          <p:nvPr>
            <p:ph idx="4" type="subTitle"/>
          </p:nvPr>
        </p:nvSpPr>
        <p:spPr>
          <a:xfrm>
            <a:off x="6314800" y="458325"/>
            <a:ext cx="229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7" name="Google Shape;387;p31"/>
          <p:cNvSpPr txBox="1"/>
          <p:nvPr>
            <p:ph type="title"/>
          </p:nvPr>
        </p:nvSpPr>
        <p:spPr>
          <a:xfrm>
            <a:off x="237650" y="746900"/>
            <a:ext cx="2834700" cy="2590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88" name="Google Shape;388;p31"/>
          <p:cNvSpPr txBox="1"/>
          <p:nvPr>
            <p:ph idx="5" type="subTitle"/>
          </p:nvPr>
        </p:nvSpPr>
        <p:spPr>
          <a:xfrm>
            <a:off x="229175" y="229175"/>
            <a:ext cx="283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89" name="Google Shape;389;p31"/>
          <p:cNvSpPr txBox="1"/>
          <p:nvPr>
            <p:ph idx="6" type="subTitle"/>
          </p:nvPr>
        </p:nvSpPr>
        <p:spPr>
          <a:xfrm>
            <a:off x="3437500" y="882725"/>
            <a:ext cx="22947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0" name="Google Shape;390;p31"/>
          <p:cNvSpPr txBox="1"/>
          <p:nvPr>
            <p:ph idx="7" type="title"/>
          </p:nvPr>
        </p:nvSpPr>
        <p:spPr>
          <a:xfrm>
            <a:off x="3611850" y="1848195"/>
            <a:ext cx="1924200" cy="594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391" name="Google Shape;391;p31"/>
          <p:cNvSpPr txBox="1"/>
          <p:nvPr>
            <p:ph idx="8" type="title"/>
          </p:nvPr>
        </p:nvSpPr>
        <p:spPr>
          <a:xfrm>
            <a:off x="3611850" y="3250202"/>
            <a:ext cx="1920300" cy="59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92" name="Google Shape;392;p31"/>
          <p:cNvSpPr txBox="1"/>
          <p:nvPr>
            <p:ph idx="9" type="subTitle"/>
          </p:nvPr>
        </p:nvSpPr>
        <p:spPr>
          <a:xfrm>
            <a:off x="3611850" y="2707575"/>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3" name="Google Shape;393;p31"/>
          <p:cNvSpPr txBox="1"/>
          <p:nvPr>
            <p:ph idx="13" type="subTitle"/>
          </p:nvPr>
        </p:nvSpPr>
        <p:spPr>
          <a:xfrm>
            <a:off x="3611850" y="4076800"/>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4" name="Google Shape;394;p31"/>
          <p:cNvSpPr txBox="1"/>
          <p:nvPr>
            <p:ph idx="14" type="subTitle"/>
          </p:nvPr>
        </p:nvSpPr>
        <p:spPr>
          <a:xfrm>
            <a:off x="6258900" y="3267725"/>
            <a:ext cx="24783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5" name="Google Shape;395;p31"/>
          <p:cNvSpPr txBox="1"/>
          <p:nvPr>
            <p:ph idx="15" type="subTitle"/>
          </p:nvPr>
        </p:nvSpPr>
        <p:spPr>
          <a:xfrm>
            <a:off x="6258900" y="3955225"/>
            <a:ext cx="2478300" cy="3300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97" name="Shape 397"/>
        <p:cNvGrpSpPr/>
        <p:nvPr/>
      </p:nvGrpSpPr>
      <p:grpSpPr>
        <a:xfrm>
          <a:off x="0" y="0"/>
          <a:ext cx="0" cy="0"/>
          <a:chOff x="0" y="0"/>
          <a:chExt cx="0" cy="0"/>
        </a:xfrm>
      </p:grpSpPr>
      <p:sp>
        <p:nvSpPr>
          <p:cNvPr id="398" name="Google Shape;398;p3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99" name="Google Shape;399;p3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400" name="Google Shape;400;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01" name="Shape 401"/>
        <p:cNvGrpSpPr/>
        <p:nvPr/>
      </p:nvGrpSpPr>
      <p:grpSpPr>
        <a:xfrm>
          <a:off x="0" y="0"/>
          <a:ext cx="0" cy="0"/>
          <a:chOff x="0" y="0"/>
          <a:chExt cx="0" cy="0"/>
        </a:xfrm>
      </p:grpSpPr>
      <p:sp>
        <p:nvSpPr>
          <p:cNvPr id="402" name="Google Shape;402;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03" name="Google Shape;403;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404" name="Shape 404"/>
        <p:cNvGrpSpPr/>
        <p:nvPr/>
      </p:nvGrpSpPr>
      <p:grpSpPr>
        <a:xfrm>
          <a:off x="0" y="0"/>
          <a:ext cx="0" cy="0"/>
          <a:chOff x="0" y="0"/>
          <a:chExt cx="0" cy="0"/>
        </a:xfrm>
      </p:grpSpPr>
      <p:sp>
        <p:nvSpPr>
          <p:cNvPr id="405" name="Google Shape;40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6" name="Google Shape;406;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07" name="Google Shape;40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408" name="Shape 408"/>
        <p:cNvGrpSpPr/>
        <p:nvPr/>
      </p:nvGrpSpPr>
      <p:grpSpPr>
        <a:xfrm>
          <a:off x="0" y="0"/>
          <a:ext cx="0" cy="0"/>
          <a:chOff x="0" y="0"/>
          <a:chExt cx="0" cy="0"/>
        </a:xfrm>
      </p:grpSpPr>
      <p:sp>
        <p:nvSpPr>
          <p:cNvPr id="409" name="Google Shape;40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10" name="Google Shape;410;p3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1" name="Google Shape;411;p35"/>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12" name="Google Shape;412;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13" name="Shape 413"/>
        <p:cNvGrpSpPr/>
        <p:nvPr/>
      </p:nvGrpSpPr>
      <p:grpSpPr>
        <a:xfrm>
          <a:off x="0" y="0"/>
          <a:ext cx="0" cy="0"/>
          <a:chOff x="0" y="0"/>
          <a:chExt cx="0" cy="0"/>
        </a:xfrm>
      </p:grpSpPr>
      <p:sp>
        <p:nvSpPr>
          <p:cNvPr id="414" name="Google Shape;414;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15" name="Google Shape;415;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16" name="Shape 416"/>
        <p:cNvGrpSpPr/>
        <p:nvPr/>
      </p:nvGrpSpPr>
      <p:grpSpPr>
        <a:xfrm>
          <a:off x="0" y="0"/>
          <a:ext cx="0" cy="0"/>
          <a:chOff x="0" y="0"/>
          <a:chExt cx="0" cy="0"/>
        </a:xfrm>
      </p:grpSpPr>
      <p:sp>
        <p:nvSpPr>
          <p:cNvPr id="417" name="Google Shape;417;p3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18" name="Google Shape;418;p3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9" name="Google Shape;419;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20" name="Shape 420"/>
        <p:cNvGrpSpPr/>
        <p:nvPr/>
      </p:nvGrpSpPr>
      <p:grpSpPr>
        <a:xfrm>
          <a:off x="0" y="0"/>
          <a:ext cx="0" cy="0"/>
          <a:chOff x="0" y="0"/>
          <a:chExt cx="0" cy="0"/>
        </a:xfrm>
      </p:grpSpPr>
      <p:sp>
        <p:nvSpPr>
          <p:cNvPr id="421" name="Google Shape;421;p3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2" name="Google Shape;422;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23" name="Shape 423"/>
        <p:cNvGrpSpPr/>
        <p:nvPr/>
      </p:nvGrpSpPr>
      <p:grpSpPr>
        <a:xfrm>
          <a:off x="0" y="0"/>
          <a:ext cx="0" cy="0"/>
          <a:chOff x="0" y="0"/>
          <a:chExt cx="0" cy="0"/>
        </a:xfrm>
      </p:grpSpPr>
      <p:sp>
        <p:nvSpPr>
          <p:cNvPr id="424" name="Google Shape;424;p3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5" name="Google Shape;425;p3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26" name="Google Shape;426;p3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7" name="Google Shape;427;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28" name="Shape 428"/>
        <p:cNvGrpSpPr/>
        <p:nvPr/>
      </p:nvGrpSpPr>
      <p:grpSpPr>
        <a:xfrm>
          <a:off x="0" y="0"/>
          <a:ext cx="0" cy="0"/>
          <a:chOff x="0" y="0"/>
          <a:chExt cx="0" cy="0"/>
        </a:xfrm>
      </p:grpSpPr>
      <p:sp>
        <p:nvSpPr>
          <p:cNvPr id="429" name="Google Shape;429;p4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
        <p:nvSpPr>
          <p:cNvPr id="430" name="Google Shape;430;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31" name="Shape 431"/>
        <p:cNvGrpSpPr/>
        <p:nvPr/>
      </p:nvGrpSpPr>
      <p:grpSpPr>
        <a:xfrm>
          <a:off x="0" y="0"/>
          <a:ext cx="0" cy="0"/>
          <a:chOff x="0" y="0"/>
          <a:chExt cx="0" cy="0"/>
        </a:xfrm>
      </p:grpSpPr>
      <p:sp>
        <p:nvSpPr>
          <p:cNvPr id="432" name="Google Shape;432;p4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3" name="Google Shape;433;p4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
        <p:nvSpPr>
          <p:cNvPr id="434" name="Google Shape;434;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5" name="Shape 435"/>
        <p:cNvGrpSpPr/>
        <p:nvPr/>
      </p:nvGrpSpPr>
      <p:grpSpPr>
        <a:xfrm>
          <a:off x="0" y="0"/>
          <a:ext cx="0" cy="0"/>
          <a:chOff x="0" y="0"/>
          <a:chExt cx="0" cy="0"/>
        </a:xfrm>
      </p:grpSpPr>
      <p:sp>
        <p:nvSpPr>
          <p:cNvPr id="436" name="Google Shape;436;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37" name="Shape 437"/>
        <p:cNvGrpSpPr/>
        <p:nvPr/>
      </p:nvGrpSpPr>
      <p:grpSpPr>
        <a:xfrm>
          <a:off x="0" y="0"/>
          <a:ext cx="0" cy="0"/>
          <a:chOff x="0" y="0"/>
          <a:chExt cx="0" cy="0"/>
        </a:xfrm>
      </p:grpSpPr>
      <p:sp>
        <p:nvSpPr>
          <p:cNvPr id="438" name="Google Shape;438;p43"/>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39" name="Google Shape;439;p4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0" name="Google Shape;440;p4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1" name="Google Shape;441;p4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2" name="Google Shape;442;p4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3" name="Google Shape;443;p4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4" name="Google Shape;444;p4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5" name="Google Shape;445;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446" name="Shape 446"/>
        <p:cNvGrpSpPr/>
        <p:nvPr/>
      </p:nvGrpSpPr>
      <p:grpSpPr>
        <a:xfrm>
          <a:off x="0" y="0"/>
          <a:ext cx="0" cy="0"/>
          <a:chOff x="0" y="0"/>
          <a:chExt cx="0" cy="0"/>
        </a:xfrm>
      </p:grpSpPr>
      <p:sp>
        <p:nvSpPr>
          <p:cNvPr id="447" name="Google Shape;447;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48" name="Google Shape;448;p44"/>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49" name="Google Shape;449;p44"/>
          <p:cNvSpPr/>
          <p:nvPr>
            <p:ph idx="2" type="pic"/>
          </p:nvPr>
        </p:nvSpPr>
        <p:spPr>
          <a:xfrm>
            <a:off x="4992024" y="1152775"/>
            <a:ext cx="3840300" cy="3416400"/>
          </a:xfrm>
          <a:prstGeom prst="rect">
            <a:avLst/>
          </a:prstGeom>
          <a:noFill/>
          <a:ln>
            <a:noFill/>
          </a:ln>
        </p:spPr>
      </p:sp>
      <p:sp>
        <p:nvSpPr>
          <p:cNvPr id="450" name="Google Shape;450;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451" name="Shape 451"/>
        <p:cNvGrpSpPr/>
        <p:nvPr/>
      </p:nvGrpSpPr>
      <p:grpSpPr>
        <a:xfrm>
          <a:off x="0" y="0"/>
          <a:ext cx="0" cy="0"/>
          <a:chOff x="0" y="0"/>
          <a:chExt cx="0" cy="0"/>
        </a:xfrm>
      </p:grpSpPr>
      <p:sp>
        <p:nvSpPr>
          <p:cNvPr id="452" name="Google Shape;452;p4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3" name="Google Shape;453;p45"/>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54" name="Google Shape;454;p4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55" name="Google Shape;455;p4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56" name="Google Shape;456;p4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57" name="Google Shape;457;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458" name="Shape 458"/>
        <p:cNvGrpSpPr/>
        <p:nvPr/>
      </p:nvGrpSpPr>
      <p:grpSpPr>
        <a:xfrm>
          <a:off x="0" y="0"/>
          <a:ext cx="0" cy="0"/>
          <a:chOff x="0" y="0"/>
          <a:chExt cx="0" cy="0"/>
        </a:xfrm>
      </p:grpSpPr>
      <p:sp>
        <p:nvSpPr>
          <p:cNvPr id="459" name="Google Shape;459;p46"/>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60" name="Google Shape;460;p4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61" name="Google Shape;461;p4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62" name="Google Shape;462;p46"/>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63" name="Google Shape;463;p46"/>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64" name="Google Shape;464;p46"/>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65" name="Google Shape;465;p46"/>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66" name="Google Shape;466;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467" name="Shape 467"/>
        <p:cNvGrpSpPr/>
        <p:nvPr/>
      </p:nvGrpSpPr>
      <p:grpSpPr>
        <a:xfrm>
          <a:off x="0" y="0"/>
          <a:ext cx="0" cy="0"/>
          <a:chOff x="0" y="0"/>
          <a:chExt cx="0" cy="0"/>
        </a:xfrm>
      </p:grpSpPr>
      <p:sp>
        <p:nvSpPr>
          <p:cNvPr id="468" name="Google Shape;468;p47"/>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69" name="Google Shape;469;p4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70" name="Google Shape;470;p4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71" name="Google Shape;471;p4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72" name="Google Shape;472;p47"/>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73" name="Google Shape;473;p4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4" name="Google Shape;474;p4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5" name="Google Shape;475;p4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6" name="Google Shape;476;p4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7" name="Google Shape;477;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478" name="Shape 478"/>
        <p:cNvGrpSpPr/>
        <p:nvPr/>
      </p:nvGrpSpPr>
      <p:grpSpPr>
        <a:xfrm>
          <a:off x="0" y="0"/>
          <a:ext cx="0" cy="0"/>
          <a:chOff x="0" y="0"/>
          <a:chExt cx="0" cy="0"/>
        </a:xfrm>
      </p:grpSpPr>
      <p:sp>
        <p:nvSpPr>
          <p:cNvPr id="479" name="Google Shape;47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0" name="Google Shape;480;p48"/>
          <p:cNvSpPr/>
          <p:nvPr>
            <p:ph idx="2" type="pic"/>
          </p:nvPr>
        </p:nvSpPr>
        <p:spPr>
          <a:xfrm>
            <a:off x="311700" y="1170425"/>
            <a:ext cx="8520600" cy="3492900"/>
          </a:xfrm>
          <a:prstGeom prst="rect">
            <a:avLst/>
          </a:prstGeom>
          <a:noFill/>
          <a:ln>
            <a:noFill/>
          </a:ln>
        </p:spPr>
      </p:sp>
      <p:sp>
        <p:nvSpPr>
          <p:cNvPr id="481" name="Google Shape;481;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482" name="Shape 482"/>
        <p:cNvGrpSpPr/>
        <p:nvPr/>
      </p:nvGrpSpPr>
      <p:grpSpPr>
        <a:xfrm>
          <a:off x="0" y="0"/>
          <a:ext cx="0" cy="0"/>
          <a:chOff x="0" y="0"/>
          <a:chExt cx="0" cy="0"/>
        </a:xfrm>
      </p:grpSpPr>
      <p:sp>
        <p:nvSpPr>
          <p:cNvPr id="483" name="Google Shape;483;p49"/>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84" name="Google Shape;484;p49"/>
          <p:cNvSpPr/>
          <p:nvPr>
            <p:ph idx="2" type="pic"/>
          </p:nvPr>
        </p:nvSpPr>
        <p:spPr>
          <a:xfrm>
            <a:off x="4804825" y="1133300"/>
            <a:ext cx="4027500" cy="2392800"/>
          </a:xfrm>
          <a:prstGeom prst="rect">
            <a:avLst/>
          </a:prstGeom>
          <a:noFill/>
          <a:ln>
            <a:noFill/>
          </a:ln>
        </p:spPr>
      </p:sp>
      <p:sp>
        <p:nvSpPr>
          <p:cNvPr id="485" name="Google Shape;485;p49"/>
          <p:cNvSpPr/>
          <p:nvPr>
            <p:ph idx="3" type="pic"/>
          </p:nvPr>
        </p:nvSpPr>
        <p:spPr>
          <a:xfrm>
            <a:off x="311725" y="1133300"/>
            <a:ext cx="4027500" cy="2392800"/>
          </a:xfrm>
          <a:prstGeom prst="rect">
            <a:avLst/>
          </a:prstGeom>
          <a:noFill/>
          <a:ln>
            <a:noFill/>
          </a:ln>
        </p:spPr>
      </p:sp>
      <p:sp>
        <p:nvSpPr>
          <p:cNvPr id="486" name="Google Shape;486;p4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87" name="Google Shape;487;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8" name="Google Shape;488;p4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89" name="Google Shape;489;p4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90" name="Google Shape;490;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491" name="Shape 491"/>
        <p:cNvGrpSpPr/>
        <p:nvPr/>
      </p:nvGrpSpPr>
      <p:grpSpPr>
        <a:xfrm>
          <a:off x="0" y="0"/>
          <a:ext cx="0" cy="0"/>
          <a:chOff x="0" y="0"/>
          <a:chExt cx="0" cy="0"/>
        </a:xfrm>
      </p:grpSpPr>
      <p:sp>
        <p:nvSpPr>
          <p:cNvPr id="492" name="Google Shape;492;p50"/>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93" name="Google Shape;493;p50"/>
          <p:cNvSpPr/>
          <p:nvPr>
            <p:ph idx="2" type="pic"/>
          </p:nvPr>
        </p:nvSpPr>
        <p:spPr>
          <a:xfrm>
            <a:off x="6205225" y="1128325"/>
            <a:ext cx="2627100" cy="2273100"/>
          </a:xfrm>
          <a:prstGeom prst="rect">
            <a:avLst/>
          </a:prstGeom>
          <a:noFill/>
          <a:ln>
            <a:noFill/>
          </a:ln>
        </p:spPr>
      </p:sp>
      <p:sp>
        <p:nvSpPr>
          <p:cNvPr id="494" name="Google Shape;494;p50"/>
          <p:cNvSpPr/>
          <p:nvPr>
            <p:ph idx="3" type="pic"/>
          </p:nvPr>
        </p:nvSpPr>
        <p:spPr>
          <a:xfrm>
            <a:off x="311725" y="1128325"/>
            <a:ext cx="2627100" cy="2273100"/>
          </a:xfrm>
          <a:prstGeom prst="rect">
            <a:avLst/>
          </a:prstGeom>
          <a:noFill/>
          <a:ln>
            <a:noFill/>
          </a:ln>
        </p:spPr>
      </p:sp>
      <p:sp>
        <p:nvSpPr>
          <p:cNvPr id="495" name="Google Shape;495;p5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6" name="Google Shape;496;p50"/>
          <p:cNvSpPr/>
          <p:nvPr>
            <p:ph idx="5" type="pic"/>
          </p:nvPr>
        </p:nvSpPr>
        <p:spPr>
          <a:xfrm>
            <a:off x="3255250" y="1128325"/>
            <a:ext cx="2627100" cy="2273100"/>
          </a:xfrm>
          <a:prstGeom prst="rect">
            <a:avLst/>
          </a:prstGeom>
          <a:noFill/>
          <a:ln>
            <a:noFill/>
          </a:ln>
        </p:spPr>
      </p:sp>
      <p:sp>
        <p:nvSpPr>
          <p:cNvPr id="497" name="Google Shape;497;p5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8" name="Google Shape;498;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9" name="Google Shape;499;p5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00" name="Google Shape;500;p5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01" name="Google Shape;501;p5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02" name="Google Shape;502;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503" name="Shape 503"/>
        <p:cNvGrpSpPr/>
        <p:nvPr/>
      </p:nvGrpSpPr>
      <p:grpSpPr>
        <a:xfrm>
          <a:off x="0" y="0"/>
          <a:ext cx="0" cy="0"/>
          <a:chOff x="0" y="0"/>
          <a:chExt cx="0" cy="0"/>
        </a:xfrm>
      </p:grpSpPr>
      <p:sp>
        <p:nvSpPr>
          <p:cNvPr id="504" name="Google Shape;504;p51"/>
          <p:cNvSpPr/>
          <p:nvPr>
            <p:ph idx="2" type="pic"/>
          </p:nvPr>
        </p:nvSpPr>
        <p:spPr>
          <a:xfrm>
            <a:off x="311700" y="445025"/>
            <a:ext cx="8520600" cy="4218300"/>
          </a:xfrm>
          <a:prstGeom prst="rect">
            <a:avLst/>
          </a:prstGeom>
          <a:noFill/>
          <a:ln>
            <a:noFill/>
          </a:ln>
        </p:spPr>
      </p:sp>
      <p:sp>
        <p:nvSpPr>
          <p:cNvPr id="505" name="Google Shape;505;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506" name="Shape 506"/>
        <p:cNvGrpSpPr/>
        <p:nvPr/>
      </p:nvGrpSpPr>
      <p:grpSpPr>
        <a:xfrm>
          <a:off x="0" y="0"/>
          <a:ext cx="0" cy="0"/>
          <a:chOff x="0" y="0"/>
          <a:chExt cx="0" cy="0"/>
        </a:xfrm>
      </p:grpSpPr>
      <p:sp>
        <p:nvSpPr>
          <p:cNvPr id="507" name="Google Shape;507;p52"/>
          <p:cNvSpPr/>
          <p:nvPr>
            <p:ph idx="2" type="pic"/>
          </p:nvPr>
        </p:nvSpPr>
        <p:spPr>
          <a:xfrm>
            <a:off x="3389600" y="118913"/>
            <a:ext cx="1643700" cy="1535100"/>
          </a:xfrm>
          <a:prstGeom prst="rect">
            <a:avLst/>
          </a:prstGeom>
          <a:noFill/>
          <a:ln>
            <a:noFill/>
          </a:ln>
        </p:spPr>
      </p:sp>
      <p:sp>
        <p:nvSpPr>
          <p:cNvPr id="508" name="Google Shape;508;p52"/>
          <p:cNvSpPr/>
          <p:nvPr>
            <p:ph idx="3" type="pic"/>
          </p:nvPr>
        </p:nvSpPr>
        <p:spPr>
          <a:xfrm>
            <a:off x="5195935" y="118913"/>
            <a:ext cx="1643700" cy="1535100"/>
          </a:xfrm>
          <a:prstGeom prst="rect">
            <a:avLst/>
          </a:prstGeom>
          <a:noFill/>
          <a:ln>
            <a:noFill/>
          </a:ln>
        </p:spPr>
      </p:sp>
      <p:sp>
        <p:nvSpPr>
          <p:cNvPr id="509" name="Google Shape;509;p52"/>
          <p:cNvSpPr/>
          <p:nvPr>
            <p:ph idx="4" type="pic"/>
          </p:nvPr>
        </p:nvSpPr>
        <p:spPr>
          <a:xfrm>
            <a:off x="7002270" y="118913"/>
            <a:ext cx="1643700" cy="1535100"/>
          </a:xfrm>
          <a:prstGeom prst="rect">
            <a:avLst/>
          </a:prstGeom>
          <a:noFill/>
          <a:ln>
            <a:noFill/>
          </a:ln>
        </p:spPr>
      </p:sp>
      <p:sp>
        <p:nvSpPr>
          <p:cNvPr id="510" name="Google Shape;510;p52"/>
          <p:cNvSpPr/>
          <p:nvPr>
            <p:ph idx="5" type="pic"/>
          </p:nvPr>
        </p:nvSpPr>
        <p:spPr>
          <a:xfrm>
            <a:off x="3389588" y="1804212"/>
            <a:ext cx="1643700" cy="1535100"/>
          </a:xfrm>
          <a:prstGeom prst="rect">
            <a:avLst/>
          </a:prstGeom>
          <a:noFill/>
          <a:ln>
            <a:noFill/>
          </a:ln>
        </p:spPr>
      </p:sp>
      <p:sp>
        <p:nvSpPr>
          <p:cNvPr id="511" name="Google Shape;511;p52"/>
          <p:cNvSpPr/>
          <p:nvPr>
            <p:ph idx="6" type="pic"/>
          </p:nvPr>
        </p:nvSpPr>
        <p:spPr>
          <a:xfrm>
            <a:off x="5195922" y="1804212"/>
            <a:ext cx="1643700" cy="1535100"/>
          </a:xfrm>
          <a:prstGeom prst="rect">
            <a:avLst/>
          </a:prstGeom>
          <a:noFill/>
          <a:ln>
            <a:noFill/>
          </a:ln>
        </p:spPr>
      </p:sp>
      <p:sp>
        <p:nvSpPr>
          <p:cNvPr id="512" name="Google Shape;512;p52"/>
          <p:cNvSpPr/>
          <p:nvPr>
            <p:ph idx="7" type="pic"/>
          </p:nvPr>
        </p:nvSpPr>
        <p:spPr>
          <a:xfrm>
            <a:off x="7002257" y="1804212"/>
            <a:ext cx="1643700" cy="1535100"/>
          </a:xfrm>
          <a:prstGeom prst="rect">
            <a:avLst/>
          </a:prstGeom>
          <a:noFill/>
          <a:ln>
            <a:noFill/>
          </a:ln>
        </p:spPr>
      </p:sp>
      <p:sp>
        <p:nvSpPr>
          <p:cNvPr id="513" name="Google Shape;513;p5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14" name="Google Shape;514;p52"/>
          <p:cNvSpPr/>
          <p:nvPr>
            <p:ph idx="8" type="pic"/>
          </p:nvPr>
        </p:nvSpPr>
        <p:spPr>
          <a:xfrm>
            <a:off x="3389588" y="3489487"/>
            <a:ext cx="1643700" cy="1535100"/>
          </a:xfrm>
          <a:prstGeom prst="rect">
            <a:avLst/>
          </a:prstGeom>
          <a:noFill/>
          <a:ln>
            <a:noFill/>
          </a:ln>
        </p:spPr>
      </p:sp>
      <p:sp>
        <p:nvSpPr>
          <p:cNvPr id="515" name="Google Shape;515;p52"/>
          <p:cNvSpPr/>
          <p:nvPr>
            <p:ph idx="9" type="pic"/>
          </p:nvPr>
        </p:nvSpPr>
        <p:spPr>
          <a:xfrm>
            <a:off x="5195922" y="3489487"/>
            <a:ext cx="1643700" cy="1535100"/>
          </a:xfrm>
          <a:prstGeom prst="rect">
            <a:avLst/>
          </a:prstGeom>
          <a:noFill/>
          <a:ln>
            <a:noFill/>
          </a:ln>
        </p:spPr>
      </p:sp>
      <p:sp>
        <p:nvSpPr>
          <p:cNvPr id="516" name="Google Shape;516;p52"/>
          <p:cNvSpPr/>
          <p:nvPr>
            <p:ph idx="13" type="pic"/>
          </p:nvPr>
        </p:nvSpPr>
        <p:spPr>
          <a:xfrm>
            <a:off x="7002257" y="3489487"/>
            <a:ext cx="1643700" cy="1535100"/>
          </a:xfrm>
          <a:prstGeom prst="rect">
            <a:avLst/>
          </a:prstGeom>
          <a:noFill/>
          <a:ln>
            <a:noFill/>
          </a:ln>
        </p:spPr>
      </p:sp>
      <p:sp>
        <p:nvSpPr>
          <p:cNvPr id="517" name="Google Shape;517;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2.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52" name="Google Shape;52;p13"/>
          <p:cNvSpPr txBox="1"/>
          <p:nvPr>
            <p:ph type="title"/>
          </p:nvPr>
        </p:nvSpPr>
        <p:spPr>
          <a:xfrm>
            <a:off x="228600" y="85200"/>
            <a:ext cx="5236500" cy="1099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p:txBody>
      </p:sp>
      <p:sp>
        <p:nvSpPr>
          <p:cNvPr id="53" name="Google Shape;53;p13"/>
          <p:cNvSpPr txBox="1"/>
          <p:nvPr>
            <p:ph idx="2" type="body"/>
          </p:nvPr>
        </p:nvSpPr>
        <p:spPr>
          <a:xfrm>
            <a:off x="4562525" y="1518250"/>
            <a:ext cx="3880800" cy="2765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54" name="Google Shape;54;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lt1"/>
                </a:solidFill>
                <a:latin typeface="Urbanist"/>
                <a:ea typeface="Urbanist"/>
                <a:cs typeface="Urbanist"/>
                <a:sym typeface="Urbanist"/>
              </a:defRPr>
            </a:lvl1pPr>
            <a:lvl2pPr lvl="1" algn="r">
              <a:buNone/>
              <a:defRPr sz="1300">
                <a:solidFill>
                  <a:schemeClr val="lt1"/>
                </a:solidFill>
                <a:latin typeface="Urbanist"/>
                <a:ea typeface="Urbanist"/>
                <a:cs typeface="Urbanist"/>
                <a:sym typeface="Urbanist"/>
              </a:defRPr>
            </a:lvl2pPr>
            <a:lvl3pPr lvl="2" algn="r">
              <a:buNone/>
              <a:defRPr sz="1300">
                <a:solidFill>
                  <a:schemeClr val="lt1"/>
                </a:solidFill>
                <a:latin typeface="Urbanist"/>
                <a:ea typeface="Urbanist"/>
                <a:cs typeface="Urbanist"/>
                <a:sym typeface="Urbanist"/>
              </a:defRPr>
            </a:lvl3pPr>
            <a:lvl4pPr lvl="3" algn="r">
              <a:buNone/>
              <a:defRPr sz="1300">
                <a:solidFill>
                  <a:schemeClr val="lt1"/>
                </a:solidFill>
                <a:latin typeface="Urbanist"/>
                <a:ea typeface="Urbanist"/>
                <a:cs typeface="Urbanist"/>
                <a:sym typeface="Urbanist"/>
              </a:defRPr>
            </a:lvl4pPr>
            <a:lvl5pPr lvl="4" algn="r">
              <a:buNone/>
              <a:defRPr sz="1300">
                <a:solidFill>
                  <a:schemeClr val="lt1"/>
                </a:solidFill>
                <a:latin typeface="Urbanist"/>
                <a:ea typeface="Urbanist"/>
                <a:cs typeface="Urbanist"/>
                <a:sym typeface="Urbanist"/>
              </a:defRPr>
            </a:lvl5pPr>
            <a:lvl6pPr lvl="5" algn="r">
              <a:buNone/>
              <a:defRPr sz="1300">
                <a:solidFill>
                  <a:schemeClr val="lt1"/>
                </a:solidFill>
                <a:latin typeface="Urbanist"/>
                <a:ea typeface="Urbanist"/>
                <a:cs typeface="Urbanist"/>
                <a:sym typeface="Urbanist"/>
              </a:defRPr>
            </a:lvl6pPr>
            <a:lvl7pPr lvl="6" algn="r">
              <a:buNone/>
              <a:defRPr sz="1300">
                <a:solidFill>
                  <a:schemeClr val="lt1"/>
                </a:solidFill>
                <a:latin typeface="Urbanist"/>
                <a:ea typeface="Urbanist"/>
                <a:cs typeface="Urbanist"/>
                <a:sym typeface="Urbanist"/>
              </a:defRPr>
            </a:lvl7pPr>
            <a:lvl8pPr lvl="7" algn="r">
              <a:buNone/>
              <a:defRPr sz="1300">
                <a:solidFill>
                  <a:schemeClr val="lt1"/>
                </a:solidFill>
                <a:latin typeface="Urbanist"/>
                <a:ea typeface="Urbanist"/>
                <a:cs typeface="Urbanist"/>
                <a:sym typeface="Urbanist"/>
              </a:defRPr>
            </a:lvl8pPr>
            <a:lvl9pPr lvl="8" algn="r">
              <a:buNone/>
              <a:defRPr sz="1300">
                <a:solidFill>
                  <a:schemeClr val="lt1"/>
                </a:solidFill>
                <a:latin typeface="Urbanist"/>
                <a:ea typeface="Urbanist"/>
                <a:cs typeface="Urbanist"/>
                <a:sym typeface="Urbanis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1" name="Shape 521"/>
        <p:cNvGrpSpPr/>
        <p:nvPr/>
      </p:nvGrpSpPr>
      <p:grpSpPr>
        <a:xfrm>
          <a:off x="0" y="0"/>
          <a:ext cx="0" cy="0"/>
          <a:chOff x="0" y="0"/>
          <a:chExt cx="0" cy="0"/>
        </a:xfrm>
      </p:grpSpPr>
      <p:grpSp>
        <p:nvGrpSpPr>
          <p:cNvPr id="522" name="Google Shape;522;p53"/>
          <p:cNvGrpSpPr/>
          <p:nvPr/>
        </p:nvGrpSpPr>
        <p:grpSpPr>
          <a:xfrm>
            <a:off x="228591" y="3127350"/>
            <a:ext cx="233094" cy="233094"/>
            <a:chOff x="259788" y="1923155"/>
            <a:chExt cx="409800" cy="409800"/>
          </a:xfrm>
        </p:grpSpPr>
        <p:sp>
          <p:nvSpPr>
            <p:cNvPr id="523" name="Google Shape;523;p53"/>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nvGrpSpPr>
            <p:cNvPr id="524" name="Google Shape;524;p53"/>
            <p:cNvGrpSpPr/>
            <p:nvPr/>
          </p:nvGrpSpPr>
          <p:grpSpPr>
            <a:xfrm>
              <a:off x="362088" y="2093825"/>
              <a:ext cx="205200" cy="102600"/>
              <a:chOff x="498725" y="2069800"/>
              <a:chExt cx="205200" cy="102600"/>
            </a:xfrm>
          </p:grpSpPr>
          <p:cxnSp>
            <p:nvCxnSpPr>
              <p:cNvPr id="525" name="Google Shape;525;p53"/>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26" name="Google Shape;526;p53"/>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527" name="Google Shape;527;p53"/>
          <p:cNvSpPr txBox="1"/>
          <p:nvPr>
            <p:ph type="title"/>
          </p:nvPr>
        </p:nvSpPr>
        <p:spPr>
          <a:xfrm>
            <a:off x="895650" y="228600"/>
            <a:ext cx="7352700" cy="14190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None/>
            </a:pPr>
            <a:r>
              <a:rPr b="1" lang="en" sz="3500">
                <a:solidFill>
                  <a:schemeClr val="lt1"/>
                </a:solidFill>
                <a:latin typeface="Urbanist"/>
                <a:ea typeface="Urbanist"/>
                <a:cs typeface="Urbanist"/>
                <a:sym typeface="Urbanist"/>
              </a:rPr>
              <a:t>Regulating Social Media: Surveying the Impact of Nepali Government’s TikTok Ban</a:t>
            </a:r>
            <a:endParaRPr b="1" sz="3500">
              <a:solidFill>
                <a:schemeClr val="lt1"/>
              </a:solidFill>
              <a:latin typeface="Urbanist"/>
              <a:ea typeface="Urbanist"/>
              <a:cs typeface="Urbanist"/>
              <a:sym typeface="Urbanist"/>
            </a:endParaRPr>
          </a:p>
        </p:txBody>
      </p:sp>
      <p:sp>
        <p:nvSpPr>
          <p:cNvPr id="528" name="Google Shape;528;p53"/>
          <p:cNvSpPr txBox="1"/>
          <p:nvPr>
            <p:ph idx="1" type="subTitle"/>
          </p:nvPr>
        </p:nvSpPr>
        <p:spPr>
          <a:xfrm>
            <a:off x="228600" y="1738950"/>
            <a:ext cx="8464200" cy="2520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b="1" i="1" lang="en" sz="1300">
                <a:solidFill>
                  <a:schemeClr val="lt1"/>
                </a:solidFill>
              </a:rPr>
              <a:t>PRERANA KHATIWADA, ALEJANDRO CIUBA, ADITYA NAYAK, AAKASH GAUTAM, MATTHEW LOUIS MAURIELLO</a:t>
            </a:r>
            <a:endParaRPr b="1" i="1" sz="1300">
              <a:solidFill>
                <a:schemeClr val="lt1"/>
              </a:solidFill>
            </a:endParaRPr>
          </a:p>
        </p:txBody>
      </p:sp>
      <p:sp>
        <p:nvSpPr>
          <p:cNvPr id="529" name="Google Shape;529;p5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530" name="Google Shape;530;p5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531" name="Google Shape;531;p5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532" name="Google Shape;532;p53"/>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21, October 2025</a:t>
            </a:r>
            <a:endParaRPr/>
          </a:p>
          <a:p>
            <a:pPr indent="0" lvl="0" marL="0" rtl="0" algn="l">
              <a:spcBef>
                <a:spcPts val="0"/>
              </a:spcBef>
              <a:spcAft>
                <a:spcPts val="0"/>
              </a:spcAft>
              <a:buNone/>
            </a:pPr>
            <a:r>
              <a:t/>
            </a:r>
            <a:endParaRPr/>
          </a:p>
        </p:txBody>
      </p:sp>
      <p:sp>
        <p:nvSpPr>
          <p:cNvPr id="533" name="Google Shape;533;p53"/>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Presented by Prerana Khatiwada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descr="A luminous galaxy in space. " id="680" name="Google Shape;680;p62"/>
          <p:cNvPicPr preferRelativeResize="0"/>
          <p:nvPr/>
        </p:nvPicPr>
        <p:blipFill rotWithShape="1">
          <a:blip r:embed="rId3">
            <a:alphaModFix amt="50000"/>
          </a:blip>
          <a:srcRect b="1961" l="0" r="0" t="6840"/>
          <a:stretch/>
        </p:blipFill>
        <p:spPr>
          <a:xfrm>
            <a:off x="0" y="-3250"/>
            <a:ext cx="9144003" cy="4686976"/>
          </a:xfrm>
          <a:prstGeom prst="rect">
            <a:avLst/>
          </a:prstGeom>
          <a:noFill/>
          <a:ln>
            <a:noFill/>
          </a:ln>
        </p:spPr>
      </p:pic>
      <p:sp>
        <p:nvSpPr>
          <p:cNvPr id="681" name="Google Shape;681;p62"/>
          <p:cNvSpPr txBox="1"/>
          <p:nvPr>
            <p:ph type="title"/>
          </p:nvPr>
        </p:nvSpPr>
        <p:spPr>
          <a:xfrm>
            <a:off x="237750" y="2304900"/>
            <a:ext cx="8574600" cy="18780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rPr lang="en" sz="2200">
                <a:solidFill>
                  <a:schemeClr val="dk2"/>
                </a:solidFill>
              </a:rPr>
              <a:t>The Nepali government’s TikTok ban in </a:t>
            </a:r>
            <a:r>
              <a:rPr lang="en" sz="2200">
                <a:solidFill>
                  <a:schemeClr val="accent3"/>
                </a:solidFill>
              </a:rPr>
              <a:t>November 2023</a:t>
            </a:r>
            <a:r>
              <a:rPr lang="en" sz="2200">
                <a:solidFill>
                  <a:schemeClr val="dk2"/>
                </a:solidFill>
              </a:rPr>
              <a:t> — justified under the pretext of maintaining “</a:t>
            </a:r>
            <a:r>
              <a:rPr lang="en" sz="2200">
                <a:solidFill>
                  <a:schemeClr val="accent3"/>
                </a:solidFill>
              </a:rPr>
              <a:t>social harmony</a:t>
            </a:r>
            <a:r>
              <a:rPr lang="en" sz="2200">
                <a:solidFill>
                  <a:schemeClr val="dk2"/>
                </a:solidFill>
              </a:rPr>
              <a:t>” — reflects a growing global tension between state control and digital freedom.</a:t>
            </a:r>
            <a:endParaRPr sz="2200">
              <a:solidFill>
                <a:schemeClr val="dk2"/>
              </a:solidFill>
            </a:endParaRPr>
          </a:p>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t/>
            </a:r>
            <a:endParaRPr sz="2200">
              <a:solidFill>
                <a:schemeClr val="dk2"/>
              </a:solidFill>
            </a:endParaRPr>
          </a:p>
        </p:txBody>
      </p:sp>
      <p:sp>
        <p:nvSpPr>
          <p:cNvPr id="682" name="Google Shape;682;p62"/>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83" name="Google Shape;683;p62"/>
          <p:cNvSpPr txBox="1"/>
          <p:nvPr/>
        </p:nvSpPr>
        <p:spPr>
          <a:xfrm>
            <a:off x="154375" y="593775"/>
            <a:ext cx="51030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Rising Governmental Regulation and Uncertainty</a:t>
            </a:r>
            <a:endParaRPr sz="3400">
              <a:solidFill>
                <a:schemeClr val="lt1"/>
              </a:solidFill>
              <a:latin typeface="Urbanist"/>
              <a:ea typeface="Urbanist"/>
              <a:cs typeface="Urbanist"/>
              <a:sym typeface="Urbanist"/>
            </a:endParaRPr>
          </a:p>
        </p:txBody>
      </p:sp>
      <p:sp>
        <p:nvSpPr>
          <p:cNvPr id="684" name="Google Shape;684;p62"/>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85" name="Google Shape;685;p62"/>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86" name="Google Shape;686;p62"/>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pic>
        <p:nvPicPr>
          <p:cNvPr id="687" name="Google Shape;687;p62" title="Screenshot 2025-10-13 at 11.19.16 PM.png"/>
          <p:cNvPicPr preferRelativeResize="0"/>
          <p:nvPr/>
        </p:nvPicPr>
        <p:blipFill>
          <a:blip r:embed="rId4">
            <a:alphaModFix/>
          </a:blip>
          <a:stretch>
            <a:fillRect/>
          </a:stretch>
        </p:blipFill>
        <p:spPr>
          <a:xfrm>
            <a:off x="5346763" y="5"/>
            <a:ext cx="3797225" cy="2027125"/>
          </a:xfrm>
          <a:prstGeom prst="rect">
            <a:avLst/>
          </a:prstGeom>
          <a:noFill/>
          <a:ln>
            <a:noFill/>
          </a:ln>
        </p:spPr>
      </p:pic>
      <p:sp>
        <p:nvSpPr>
          <p:cNvPr id="688" name="Google Shape;688;p62"/>
          <p:cNvSpPr/>
          <p:nvPr/>
        </p:nvSpPr>
        <p:spPr>
          <a:xfrm>
            <a:off x="159425" y="4263772"/>
            <a:ext cx="847200" cy="15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9" name="Google Shape;689;p62"/>
          <p:cNvSpPr txBox="1"/>
          <p:nvPr/>
        </p:nvSpPr>
        <p:spPr>
          <a:xfrm>
            <a:off x="37175" y="3762875"/>
            <a:ext cx="3012900" cy="10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Urbanist"/>
                <a:ea typeface="Urbanist"/>
                <a:cs typeface="Urbanist"/>
                <a:sym typeface="Urbanist"/>
              </a:rPr>
              <a:t>🇳🇵 TikTok Ban Timeline</a:t>
            </a:r>
            <a:endParaRPr b="1" sz="1000">
              <a:solidFill>
                <a:schemeClr val="lt1"/>
              </a:solidFill>
              <a:latin typeface="Urbanist"/>
              <a:ea typeface="Urbanist"/>
              <a:cs typeface="Urbanist"/>
              <a:sym typeface="Urbanist"/>
            </a:endParaRPr>
          </a:p>
          <a:p>
            <a:pPr indent="0" lvl="0" marL="0" rtl="0" algn="l">
              <a:spcBef>
                <a:spcPts val="0"/>
              </a:spcBef>
              <a:spcAft>
                <a:spcPts val="0"/>
              </a:spcAft>
              <a:buNone/>
            </a:pPr>
            <a:r>
              <a:rPr lang="en" sz="1000">
                <a:solidFill>
                  <a:schemeClr val="accent3"/>
                </a:solidFill>
                <a:latin typeface="Urbanist"/>
                <a:ea typeface="Urbanist"/>
                <a:cs typeface="Urbanist"/>
                <a:sym typeface="Urbanist"/>
              </a:rPr>
              <a:t>Banned</a:t>
            </a:r>
            <a:r>
              <a:rPr lang="en" sz="1000">
                <a:solidFill>
                  <a:schemeClr val="lt1"/>
                </a:solidFill>
                <a:latin typeface="Urbanist"/>
                <a:ea typeface="Urbanist"/>
                <a:cs typeface="Urbanist"/>
                <a:sym typeface="Urbanist"/>
              </a:rPr>
              <a:t>: Nov 13 2023</a:t>
            </a:r>
            <a:endParaRPr sz="1000">
              <a:solidFill>
                <a:schemeClr val="lt1"/>
              </a:solidFill>
              <a:latin typeface="Urbanist"/>
              <a:ea typeface="Urbanist"/>
              <a:cs typeface="Urbanist"/>
              <a:sym typeface="Urbanist"/>
            </a:endParaRPr>
          </a:p>
          <a:p>
            <a:pPr indent="0" lvl="0" marL="0" rtl="0" algn="l">
              <a:spcBef>
                <a:spcPts val="0"/>
              </a:spcBef>
              <a:spcAft>
                <a:spcPts val="0"/>
              </a:spcAft>
              <a:buNone/>
            </a:pPr>
            <a:r>
              <a:rPr lang="en" sz="1000">
                <a:solidFill>
                  <a:schemeClr val="accent3"/>
                </a:solidFill>
                <a:latin typeface="Urbanist"/>
                <a:ea typeface="Urbanist"/>
                <a:cs typeface="Urbanist"/>
                <a:sym typeface="Urbanist"/>
              </a:rPr>
              <a:t>Lifted</a:t>
            </a:r>
            <a:r>
              <a:rPr lang="en" sz="1000">
                <a:solidFill>
                  <a:schemeClr val="lt1"/>
                </a:solidFill>
                <a:latin typeface="Urbanist"/>
                <a:ea typeface="Urbanist"/>
                <a:cs typeface="Urbanist"/>
                <a:sym typeface="Urbanist"/>
              </a:rPr>
              <a:t>: Aug 23 2024</a:t>
            </a:r>
            <a:endParaRPr sz="1000">
              <a:solidFill>
                <a:schemeClr val="lt1"/>
              </a:solidFill>
              <a:latin typeface="Urbanist"/>
              <a:ea typeface="Urbanist"/>
              <a:cs typeface="Urbanist"/>
              <a:sym typeface="Urbanist"/>
            </a:endParaRPr>
          </a:p>
          <a:p>
            <a:pPr indent="0" lvl="0" marL="0" rtl="0" algn="l">
              <a:spcBef>
                <a:spcPts val="0"/>
              </a:spcBef>
              <a:spcAft>
                <a:spcPts val="0"/>
              </a:spcAft>
              <a:buNone/>
            </a:pPr>
            <a:r>
              <a:t/>
            </a:r>
            <a:endParaRPr sz="1000">
              <a:solidFill>
                <a:schemeClr val="lt1"/>
              </a:solidFill>
              <a:latin typeface="Urbanist"/>
              <a:ea typeface="Urbanist"/>
              <a:cs typeface="Urbanist"/>
              <a:sym typeface="Urbanist"/>
            </a:endParaRPr>
          </a:p>
          <a:p>
            <a:pPr indent="0" lvl="0" marL="0" rtl="0" algn="l">
              <a:spcBef>
                <a:spcPts val="0"/>
              </a:spcBef>
              <a:spcAft>
                <a:spcPts val="0"/>
              </a:spcAft>
              <a:buNone/>
            </a:pPr>
            <a:r>
              <a:rPr lang="en" sz="1000">
                <a:solidFill>
                  <a:schemeClr val="lt1"/>
                </a:solidFill>
                <a:latin typeface="Urbanist"/>
                <a:ea typeface="Urbanist"/>
                <a:cs typeface="Urbanist"/>
                <a:sym typeface="Urbanist"/>
              </a:rPr>
              <a:t>🗞️ Source: Kathmandu Post (2024), Wikipedia</a:t>
            </a:r>
            <a:endParaRPr sz="1000">
              <a:solidFill>
                <a:schemeClr val="lt1"/>
              </a:solidFill>
              <a:latin typeface="Urbanist"/>
              <a:ea typeface="Urbanist"/>
              <a:cs typeface="Urbanist"/>
              <a:sym typeface="Urbanis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luminous galaxy in space. " id="694" name="Google Shape;694;p63"/>
          <p:cNvPicPr preferRelativeResize="0"/>
          <p:nvPr/>
        </p:nvPicPr>
        <p:blipFill rotWithShape="1">
          <a:blip r:embed="rId3">
            <a:alphaModFix amt="50000"/>
          </a:blip>
          <a:srcRect b="1961" l="0" r="0" t="6840"/>
          <a:stretch/>
        </p:blipFill>
        <p:spPr>
          <a:xfrm>
            <a:off x="0" y="-3250"/>
            <a:ext cx="9144003" cy="4686976"/>
          </a:xfrm>
          <a:prstGeom prst="rect">
            <a:avLst/>
          </a:prstGeom>
          <a:noFill/>
          <a:ln>
            <a:noFill/>
          </a:ln>
        </p:spPr>
      </p:pic>
      <p:sp>
        <p:nvSpPr>
          <p:cNvPr id="695" name="Google Shape;695;p63"/>
          <p:cNvSpPr txBox="1"/>
          <p:nvPr>
            <p:ph type="title"/>
          </p:nvPr>
        </p:nvSpPr>
        <p:spPr>
          <a:xfrm>
            <a:off x="237750" y="2267800"/>
            <a:ext cx="8574600" cy="14424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rPr lang="en" sz="2200">
                <a:solidFill>
                  <a:schemeClr val="dk2"/>
                </a:solidFill>
              </a:rPr>
              <a:t>However, the </a:t>
            </a:r>
            <a:r>
              <a:rPr lang="en" sz="2200">
                <a:solidFill>
                  <a:schemeClr val="accent3"/>
                </a:solidFill>
              </a:rPr>
              <a:t>ban’s vague reasoning and inconsistent enforcement </a:t>
            </a:r>
            <a:r>
              <a:rPr lang="en" sz="2200">
                <a:solidFill>
                  <a:schemeClr val="dk2"/>
                </a:solidFill>
              </a:rPr>
              <a:t>highlight policy opacity and citizen uncertainty, raising questions about how users </a:t>
            </a:r>
            <a:r>
              <a:rPr lang="en" sz="2200">
                <a:solidFill>
                  <a:schemeClr val="accent3"/>
                </a:solidFill>
              </a:rPr>
              <a:t>interpret and adapt to such top-down</a:t>
            </a:r>
            <a:r>
              <a:rPr lang="en" sz="2200">
                <a:solidFill>
                  <a:schemeClr val="dk2"/>
                </a:solidFill>
              </a:rPr>
              <a:t> decisions.</a:t>
            </a:r>
            <a:endParaRPr sz="2200">
              <a:solidFill>
                <a:schemeClr val="dk2"/>
              </a:solidFill>
            </a:endParaRPr>
          </a:p>
        </p:txBody>
      </p:sp>
      <p:sp>
        <p:nvSpPr>
          <p:cNvPr id="696" name="Google Shape;696;p63"/>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97" name="Google Shape;697;p63"/>
          <p:cNvSpPr txBox="1"/>
          <p:nvPr/>
        </p:nvSpPr>
        <p:spPr>
          <a:xfrm>
            <a:off x="154375" y="593775"/>
            <a:ext cx="41682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Rising Governmental Regulation and Uncertainty</a:t>
            </a:r>
            <a:endParaRPr sz="3400">
              <a:solidFill>
                <a:schemeClr val="lt1"/>
              </a:solidFill>
              <a:latin typeface="Urbanist"/>
              <a:ea typeface="Urbanist"/>
              <a:cs typeface="Urbanist"/>
              <a:sym typeface="Urbanist"/>
            </a:endParaRPr>
          </a:p>
        </p:txBody>
      </p:sp>
      <p:sp>
        <p:nvSpPr>
          <p:cNvPr id="698" name="Google Shape;698;p63"/>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99" name="Google Shape;699;p63"/>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700" name="Google Shape;700;p63"/>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pic>
        <p:nvPicPr>
          <p:cNvPr id="701" name="Google Shape;701;p63" title="Screenshot 2025-10-13 at 11.19.16 PM.png"/>
          <p:cNvPicPr preferRelativeResize="0"/>
          <p:nvPr/>
        </p:nvPicPr>
        <p:blipFill>
          <a:blip r:embed="rId4">
            <a:alphaModFix/>
          </a:blip>
          <a:stretch>
            <a:fillRect/>
          </a:stretch>
        </p:blipFill>
        <p:spPr>
          <a:xfrm>
            <a:off x="5346763" y="5"/>
            <a:ext cx="3797225" cy="202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luminous galaxy in space. " id="706" name="Google Shape;706;p64"/>
          <p:cNvPicPr preferRelativeResize="0"/>
          <p:nvPr/>
        </p:nvPicPr>
        <p:blipFill rotWithShape="1">
          <a:blip r:embed="rId3">
            <a:alphaModFix amt="50000"/>
          </a:blip>
          <a:srcRect b="1961" l="0" r="0" t="6840"/>
          <a:stretch/>
        </p:blipFill>
        <p:spPr>
          <a:xfrm>
            <a:off x="0" y="-3250"/>
            <a:ext cx="9144003" cy="4686976"/>
          </a:xfrm>
          <a:prstGeom prst="rect">
            <a:avLst/>
          </a:prstGeom>
          <a:noFill/>
          <a:ln>
            <a:noFill/>
          </a:ln>
        </p:spPr>
      </p:pic>
      <p:sp>
        <p:nvSpPr>
          <p:cNvPr id="707" name="Google Shape;707;p64"/>
          <p:cNvSpPr txBox="1"/>
          <p:nvPr>
            <p:ph type="title"/>
          </p:nvPr>
        </p:nvSpPr>
        <p:spPr>
          <a:xfrm>
            <a:off x="237750" y="2213825"/>
            <a:ext cx="8574600" cy="15426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rPr lang="en" sz="2200">
                <a:solidFill>
                  <a:schemeClr val="dk2"/>
                </a:solidFill>
              </a:rPr>
              <a:t>Studying these user behaviors provides new insights into </a:t>
            </a:r>
            <a:r>
              <a:rPr lang="en" sz="2200">
                <a:solidFill>
                  <a:schemeClr val="accent3"/>
                </a:solidFill>
              </a:rPr>
              <a:t>collective governance, policy responsiveness, and cultural negotiation</a:t>
            </a:r>
            <a:r>
              <a:rPr lang="en" sz="2200">
                <a:solidFill>
                  <a:schemeClr val="dk2"/>
                </a:solidFill>
              </a:rPr>
              <a:t> in digital spaces, informing both platform design and equitable regulatory frameworks.</a:t>
            </a:r>
            <a:endParaRPr sz="2200">
              <a:solidFill>
                <a:schemeClr val="dk2"/>
              </a:solidFill>
            </a:endParaRPr>
          </a:p>
        </p:txBody>
      </p:sp>
      <p:sp>
        <p:nvSpPr>
          <p:cNvPr id="708" name="Google Shape;708;p64"/>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709" name="Google Shape;709;p64"/>
          <p:cNvSpPr txBox="1"/>
          <p:nvPr/>
        </p:nvSpPr>
        <p:spPr>
          <a:xfrm>
            <a:off x="154375" y="593775"/>
            <a:ext cx="73926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Understanding User Adaptation and Collective Agency</a:t>
            </a:r>
            <a:endParaRPr sz="3400">
              <a:solidFill>
                <a:schemeClr val="lt1"/>
              </a:solidFill>
              <a:latin typeface="Urbanist"/>
              <a:ea typeface="Urbanist"/>
              <a:cs typeface="Urbanist"/>
              <a:sym typeface="Urbanist"/>
            </a:endParaRPr>
          </a:p>
        </p:txBody>
      </p:sp>
      <p:sp>
        <p:nvSpPr>
          <p:cNvPr id="710" name="Google Shape;710;p64"/>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711" name="Google Shape;711;p64"/>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712" name="Google Shape;712;p64"/>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descr="Oval black shapes against a shadowy background. " id="717" name="Google Shape;717;p65"/>
          <p:cNvPicPr preferRelativeResize="0"/>
          <p:nvPr/>
        </p:nvPicPr>
        <p:blipFill rotWithShape="1">
          <a:blip r:embed="rId3">
            <a:alphaModFix/>
          </a:blip>
          <a:srcRect b="50284" l="35228" r="7528" t="-4323"/>
          <a:stretch/>
        </p:blipFill>
        <p:spPr>
          <a:xfrm>
            <a:off x="4618950" y="2158000"/>
            <a:ext cx="4298100" cy="2282700"/>
          </a:xfrm>
          <a:prstGeom prst="roundRect">
            <a:avLst>
              <a:gd fmla="val 6189" name="adj"/>
            </a:avLst>
          </a:prstGeom>
          <a:noFill/>
          <a:ln cap="flat" cmpd="sng" w="9525">
            <a:solidFill>
              <a:schemeClr val="accent1"/>
            </a:solidFill>
            <a:prstDash val="solid"/>
            <a:round/>
            <a:headEnd len="sm" w="sm" type="none"/>
            <a:tailEnd len="sm" w="sm" type="none"/>
          </a:ln>
        </p:spPr>
      </p:pic>
      <p:pic>
        <p:nvPicPr>
          <p:cNvPr descr="The edges of black plates against a black background. " id="718" name="Google Shape;718;p65"/>
          <p:cNvPicPr preferRelativeResize="0"/>
          <p:nvPr/>
        </p:nvPicPr>
        <p:blipFill rotWithShape="1">
          <a:blip r:embed="rId4">
            <a:alphaModFix/>
          </a:blip>
          <a:srcRect b="2361" l="19958" r="17042" t="24539"/>
          <a:stretch/>
        </p:blipFill>
        <p:spPr>
          <a:xfrm>
            <a:off x="4618950" y="737775"/>
            <a:ext cx="2068800" cy="1350300"/>
          </a:xfrm>
          <a:prstGeom prst="roundRect">
            <a:avLst>
              <a:gd fmla="val 8809" name="adj"/>
            </a:avLst>
          </a:prstGeom>
          <a:noFill/>
          <a:ln cap="flat" cmpd="sng" w="9525">
            <a:solidFill>
              <a:schemeClr val="accent1"/>
            </a:solidFill>
            <a:prstDash val="solid"/>
            <a:round/>
            <a:headEnd len="sm" w="sm" type="none"/>
            <a:tailEnd len="sm" w="sm" type="none"/>
          </a:ln>
        </p:spPr>
      </p:pic>
      <p:pic>
        <p:nvPicPr>
          <p:cNvPr descr="Faint shadows in near total darkness. " id="719" name="Google Shape;719;p65"/>
          <p:cNvPicPr preferRelativeResize="0"/>
          <p:nvPr/>
        </p:nvPicPr>
        <p:blipFill rotWithShape="1">
          <a:blip r:embed="rId5">
            <a:alphaModFix/>
          </a:blip>
          <a:srcRect b="35140" l="0" r="15297" t="35140"/>
          <a:stretch/>
        </p:blipFill>
        <p:spPr>
          <a:xfrm>
            <a:off x="6752225" y="737775"/>
            <a:ext cx="2164800" cy="1350300"/>
          </a:xfrm>
          <a:prstGeom prst="roundRect">
            <a:avLst>
              <a:gd fmla="val 8765" name="adj"/>
            </a:avLst>
          </a:prstGeom>
          <a:noFill/>
          <a:ln cap="flat" cmpd="sng" w="9525">
            <a:solidFill>
              <a:schemeClr val="accent1"/>
            </a:solidFill>
            <a:prstDash val="solid"/>
            <a:round/>
            <a:headEnd len="sm" w="sm" type="none"/>
            <a:tailEnd len="sm" w="sm" type="none"/>
          </a:ln>
        </p:spPr>
      </p:pic>
      <p:sp>
        <p:nvSpPr>
          <p:cNvPr id="720" name="Google Shape;720;p65"/>
          <p:cNvSpPr txBox="1"/>
          <p:nvPr>
            <p:ph type="title"/>
          </p:nvPr>
        </p:nvSpPr>
        <p:spPr>
          <a:xfrm>
            <a:off x="228600" y="689725"/>
            <a:ext cx="4063500" cy="13344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a:t>Understand TikTok’s Role in Everyday Life (Pre-Ban)</a:t>
            </a:r>
            <a:endParaRPr/>
          </a:p>
        </p:txBody>
      </p:sp>
      <p:sp>
        <p:nvSpPr>
          <p:cNvPr id="721" name="Google Shape;721;p65"/>
          <p:cNvSpPr txBox="1"/>
          <p:nvPr>
            <p:ph idx="1" type="body"/>
          </p:nvPr>
        </p:nvSpPr>
        <p:spPr>
          <a:xfrm>
            <a:off x="228600" y="3127075"/>
            <a:ext cx="3294600" cy="790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None/>
            </a:pPr>
            <a:r>
              <a:rPr lang="en" sz="1100">
                <a:solidFill>
                  <a:schemeClr val="dk2"/>
                </a:solidFill>
              </a:rPr>
              <a:t>Examine how Nepali users initially adopted TikTok — the purposes it served in their social, cultural, and economic lives — and what values or community practices the platform enabled.</a:t>
            </a:r>
            <a:endParaRPr sz="1100">
              <a:solidFill>
                <a:schemeClr val="dk2"/>
              </a:solidFill>
            </a:endParaRPr>
          </a:p>
        </p:txBody>
      </p:sp>
      <p:grpSp>
        <p:nvGrpSpPr>
          <p:cNvPr id="722" name="Google Shape;722;p65"/>
          <p:cNvGrpSpPr/>
          <p:nvPr/>
        </p:nvGrpSpPr>
        <p:grpSpPr>
          <a:xfrm>
            <a:off x="228600" y="4114020"/>
            <a:ext cx="1742332" cy="338705"/>
            <a:chOff x="284700" y="4135245"/>
            <a:chExt cx="1742332" cy="338705"/>
          </a:xfrm>
        </p:grpSpPr>
        <p:sp>
          <p:nvSpPr>
            <p:cNvPr id="723" name="Google Shape;723;p65"/>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Urbanist Medium"/>
                  <a:ea typeface="Urbanist Medium"/>
                  <a:cs typeface="Urbanist Medium"/>
                  <a:sym typeface="Urbanist Medium"/>
                </a:rPr>
                <a:t>RQ1</a:t>
              </a:r>
              <a:endParaRPr sz="1000">
                <a:solidFill>
                  <a:schemeClr val="dk1"/>
                </a:solidFill>
                <a:latin typeface="Urbanist Medium"/>
                <a:ea typeface="Urbanist Medium"/>
                <a:cs typeface="Urbanist Medium"/>
                <a:sym typeface="Urbanist Medium"/>
              </a:endParaRPr>
            </a:p>
          </p:txBody>
        </p:sp>
        <p:grpSp>
          <p:nvGrpSpPr>
            <p:cNvPr id="724" name="Google Shape;724;p65"/>
            <p:cNvGrpSpPr/>
            <p:nvPr/>
          </p:nvGrpSpPr>
          <p:grpSpPr>
            <a:xfrm>
              <a:off x="1688332" y="4135245"/>
              <a:ext cx="338700" cy="338700"/>
              <a:chOff x="1688332" y="4135245"/>
              <a:chExt cx="338700" cy="338700"/>
            </a:xfrm>
          </p:grpSpPr>
          <p:sp>
            <p:nvSpPr>
              <p:cNvPr id="725" name="Google Shape;725;p65"/>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726" name="Google Shape;726;p65"/>
              <p:cNvGrpSpPr/>
              <p:nvPr/>
            </p:nvGrpSpPr>
            <p:grpSpPr>
              <a:xfrm rot="-5400000">
                <a:off x="1787014" y="4262191"/>
                <a:ext cx="169598" cy="84809"/>
                <a:chOff x="498725" y="2069800"/>
                <a:chExt cx="205200" cy="102600"/>
              </a:xfrm>
            </p:grpSpPr>
            <p:cxnSp>
              <p:nvCxnSpPr>
                <p:cNvPr id="727" name="Google Shape;727;p65"/>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728" name="Google Shape;728;p65"/>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729" name="Google Shape;729;p65"/>
          <p:cNvSpPr txBox="1"/>
          <p:nvPr>
            <p:ph idx="8"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Research Goals</a:t>
            </a:r>
            <a:endParaRPr/>
          </a:p>
        </p:txBody>
      </p:sp>
      <p:sp>
        <p:nvSpPr>
          <p:cNvPr id="730" name="Google Shape;730;p65"/>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731" name="Google Shape;731;p65"/>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732" name="Google Shape;732;p65"/>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733" name="Google Shape;733;p65"/>
          <p:cNvSpPr txBox="1"/>
          <p:nvPr/>
        </p:nvSpPr>
        <p:spPr>
          <a:xfrm>
            <a:off x="5016175" y="2867150"/>
            <a:ext cx="3488400" cy="13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3"/>
                </a:solidFill>
                <a:latin typeface="Urbanist"/>
                <a:ea typeface="Urbanist"/>
                <a:cs typeface="Urbanist"/>
                <a:sym typeface="Urbanist"/>
              </a:rPr>
              <a:t>How did people in Nepal adopt TikTok before the ban and for what ends?</a:t>
            </a:r>
            <a:endParaRPr b="1" sz="2300">
              <a:solidFill>
                <a:schemeClr val="accent3"/>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Oval black shapes against a shadowy background. " id="738" name="Google Shape;738;p66"/>
          <p:cNvPicPr preferRelativeResize="0"/>
          <p:nvPr/>
        </p:nvPicPr>
        <p:blipFill rotWithShape="1">
          <a:blip r:embed="rId3">
            <a:alphaModFix/>
          </a:blip>
          <a:srcRect b="50284" l="35228" r="7528" t="-4323"/>
          <a:stretch/>
        </p:blipFill>
        <p:spPr>
          <a:xfrm>
            <a:off x="4618950" y="2158000"/>
            <a:ext cx="4298100" cy="2282700"/>
          </a:xfrm>
          <a:prstGeom prst="roundRect">
            <a:avLst>
              <a:gd fmla="val 6189" name="adj"/>
            </a:avLst>
          </a:prstGeom>
          <a:noFill/>
          <a:ln cap="flat" cmpd="sng" w="9525">
            <a:solidFill>
              <a:schemeClr val="accent1"/>
            </a:solidFill>
            <a:prstDash val="solid"/>
            <a:round/>
            <a:headEnd len="sm" w="sm" type="none"/>
            <a:tailEnd len="sm" w="sm" type="none"/>
          </a:ln>
        </p:spPr>
      </p:pic>
      <p:pic>
        <p:nvPicPr>
          <p:cNvPr descr="The edges of black plates against a black background. " id="739" name="Google Shape;739;p66"/>
          <p:cNvPicPr preferRelativeResize="0"/>
          <p:nvPr/>
        </p:nvPicPr>
        <p:blipFill rotWithShape="1">
          <a:blip r:embed="rId4">
            <a:alphaModFix/>
          </a:blip>
          <a:srcRect b="2361" l="19958" r="17042" t="24539"/>
          <a:stretch/>
        </p:blipFill>
        <p:spPr>
          <a:xfrm>
            <a:off x="4618950" y="737775"/>
            <a:ext cx="2068800" cy="1350300"/>
          </a:xfrm>
          <a:prstGeom prst="roundRect">
            <a:avLst>
              <a:gd fmla="val 8809" name="adj"/>
            </a:avLst>
          </a:prstGeom>
          <a:noFill/>
          <a:ln cap="flat" cmpd="sng" w="9525">
            <a:solidFill>
              <a:schemeClr val="accent1"/>
            </a:solidFill>
            <a:prstDash val="solid"/>
            <a:round/>
            <a:headEnd len="sm" w="sm" type="none"/>
            <a:tailEnd len="sm" w="sm" type="none"/>
          </a:ln>
        </p:spPr>
      </p:pic>
      <p:pic>
        <p:nvPicPr>
          <p:cNvPr descr="Faint shadows in near total darkness. " id="740" name="Google Shape;740;p66"/>
          <p:cNvPicPr preferRelativeResize="0"/>
          <p:nvPr/>
        </p:nvPicPr>
        <p:blipFill rotWithShape="1">
          <a:blip r:embed="rId5">
            <a:alphaModFix/>
          </a:blip>
          <a:srcRect b="35140" l="0" r="15297" t="35140"/>
          <a:stretch/>
        </p:blipFill>
        <p:spPr>
          <a:xfrm>
            <a:off x="6752225" y="737775"/>
            <a:ext cx="2164800" cy="1350300"/>
          </a:xfrm>
          <a:prstGeom prst="roundRect">
            <a:avLst>
              <a:gd fmla="val 8765" name="adj"/>
            </a:avLst>
          </a:prstGeom>
          <a:noFill/>
          <a:ln cap="flat" cmpd="sng" w="9525">
            <a:solidFill>
              <a:schemeClr val="accent1"/>
            </a:solidFill>
            <a:prstDash val="solid"/>
            <a:round/>
            <a:headEnd len="sm" w="sm" type="none"/>
            <a:tailEnd len="sm" w="sm" type="none"/>
          </a:ln>
        </p:spPr>
      </p:pic>
      <p:sp>
        <p:nvSpPr>
          <p:cNvPr id="741" name="Google Shape;741;p66"/>
          <p:cNvSpPr txBox="1"/>
          <p:nvPr>
            <p:ph type="title"/>
          </p:nvPr>
        </p:nvSpPr>
        <p:spPr>
          <a:xfrm>
            <a:off x="228600" y="689725"/>
            <a:ext cx="4298100" cy="13344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a:t>Explore Public Perceptions of the Government Ban</a:t>
            </a:r>
            <a:endParaRPr/>
          </a:p>
        </p:txBody>
      </p:sp>
      <p:sp>
        <p:nvSpPr>
          <p:cNvPr id="742" name="Google Shape;742;p66"/>
          <p:cNvSpPr txBox="1"/>
          <p:nvPr>
            <p:ph idx="1" type="body"/>
          </p:nvPr>
        </p:nvSpPr>
        <p:spPr>
          <a:xfrm>
            <a:off x="228600" y="3127075"/>
            <a:ext cx="3359100" cy="790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None/>
            </a:pPr>
            <a:r>
              <a:rPr lang="en" sz="1100">
                <a:solidFill>
                  <a:schemeClr val="dk2"/>
                </a:solidFill>
              </a:rPr>
              <a:t>Investigate how people interpreted and reacted to the Nepali government’s TikTok ban — including their sense of trust, legitimacy, and fairness regarding state regulation of digital platforms.</a:t>
            </a:r>
            <a:endParaRPr sz="1100">
              <a:solidFill>
                <a:schemeClr val="dk2"/>
              </a:solidFill>
            </a:endParaRPr>
          </a:p>
        </p:txBody>
      </p:sp>
      <p:grpSp>
        <p:nvGrpSpPr>
          <p:cNvPr id="743" name="Google Shape;743;p66"/>
          <p:cNvGrpSpPr/>
          <p:nvPr/>
        </p:nvGrpSpPr>
        <p:grpSpPr>
          <a:xfrm>
            <a:off x="228600" y="4114020"/>
            <a:ext cx="1742332" cy="338705"/>
            <a:chOff x="284700" y="4135245"/>
            <a:chExt cx="1742332" cy="338705"/>
          </a:xfrm>
        </p:grpSpPr>
        <p:sp>
          <p:nvSpPr>
            <p:cNvPr id="744" name="Google Shape;744;p66"/>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Urbanist Medium"/>
                  <a:ea typeface="Urbanist Medium"/>
                  <a:cs typeface="Urbanist Medium"/>
                  <a:sym typeface="Urbanist Medium"/>
                </a:rPr>
                <a:t>RQ2</a:t>
              </a:r>
              <a:endParaRPr sz="1000">
                <a:solidFill>
                  <a:schemeClr val="dk1"/>
                </a:solidFill>
                <a:latin typeface="Urbanist Medium"/>
                <a:ea typeface="Urbanist Medium"/>
                <a:cs typeface="Urbanist Medium"/>
                <a:sym typeface="Urbanist Medium"/>
              </a:endParaRPr>
            </a:p>
          </p:txBody>
        </p:sp>
        <p:grpSp>
          <p:nvGrpSpPr>
            <p:cNvPr id="745" name="Google Shape;745;p66"/>
            <p:cNvGrpSpPr/>
            <p:nvPr/>
          </p:nvGrpSpPr>
          <p:grpSpPr>
            <a:xfrm>
              <a:off x="1688332" y="4135245"/>
              <a:ext cx="338700" cy="338700"/>
              <a:chOff x="1688332" y="4135245"/>
              <a:chExt cx="338700" cy="338700"/>
            </a:xfrm>
          </p:grpSpPr>
          <p:sp>
            <p:nvSpPr>
              <p:cNvPr id="746" name="Google Shape;746;p66"/>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747" name="Google Shape;747;p66"/>
              <p:cNvGrpSpPr/>
              <p:nvPr/>
            </p:nvGrpSpPr>
            <p:grpSpPr>
              <a:xfrm rot="-5400000">
                <a:off x="1787014" y="4262191"/>
                <a:ext cx="169598" cy="84809"/>
                <a:chOff x="498725" y="2069800"/>
                <a:chExt cx="205200" cy="102600"/>
              </a:xfrm>
            </p:grpSpPr>
            <p:cxnSp>
              <p:nvCxnSpPr>
                <p:cNvPr id="748" name="Google Shape;748;p66"/>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749" name="Google Shape;749;p66"/>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750" name="Google Shape;750;p66"/>
          <p:cNvSpPr txBox="1"/>
          <p:nvPr>
            <p:ph idx="8"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Research Goals</a:t>
            </a:r>
            <a:endParaRPr/>
          </a:p>
        </p:txBody>
      </p:sp>
      <p:sp>
        <p:nvSpPr>
          <p:cNvPr id="751" name="Google Shape;751;p66"/>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752" name="Google Shape;752;p66"/>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753" name="Google Shape;753;p66"/>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754" name="Google Shape;754;p66"/>
          <p:cNvSpPr txBox="1"/>
          <p:nvPr/>
        </p:nvSpPr>
        <p:spPr>
          <a:xfrm>
            <a:off x="5016175" y="2931525"/>
            <a:ext cx="3716100" cy="12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3"/>
                </a:solidFill>
                <a:latin typeface="Urbanist"/>
                <a:ea typeface="Urbanist"/>
                <a:cs typeface="Urbanist"/>
                <a:sym typeface="Urbanist"/>
              </a:rPr>
              <a:t>How do they perceive the government’s TikTok ban?</a:t>
            </a:r>
            <a:endParaRPr b="1" sz="2300">
              <a:solidFill>
                <a:schemeClr val="accent3"/>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Oval black shapes against a shadowy background. " id="759" name="Google Shape;759;p67"/>
          <p:cNvPicPr preferRelativeResize="0"/>
          <p:nvPr/>
        </p:nvPicPr>
        <p:blipFill rotWithShape="1">
          <a:blip r:embed="rId3">
            <a:alphaModFix/>
          </a:blip>
          <a:srcRect b="50284" l="35228" r="7528" t="-4323"/>
          <a:stretch/>
        </p:blipFill>
        <p:spPr>
          <a:xfrm>
            <a:off x="4618950" y="2158000"/>
            <a:ext cx="4298100" cy="2282700"/>
          </a:xfrm>
          <a:prstGeom prst="roundRect">
            <a:avLst>
              <a:gd fmla="val 6189" name="adj"/>
            </a:avLst>
          </a:prstGeom>
          <a:noFill/>
          <a:ln cap="flat" cmpd="sng" w="9525">
            <a:solidFill>
              <a:schemeClr val="accent1"/>
            </a:solidFill>
            <a:prstDash val="solid"/>
            <a:round/>
            <a:headEnd len="sm" w="sm" type="none"/>
            <a:tailEnd len="sm" w="sm" type="none"/>
          </a:ln>
        </p:spPr>
      </p:pic>
      <p:pic>
        <p:nvPicPr>
          <p:cNvPr descr="The edges of black plates against a black background. " id="760" name="Google Shape;760;p67"/>
          <p:cNvPicPr preferRelativeResize="0"/>
          <p:nvPr/>
        </p:nvPicPr>
        <p:blipFill rotWithShape="1">
          <a:blip r:embed="rId4">
            <a:alphaModFix/>
          </a:blip>
          <a:srcRect b="2361" l="19958" r="17042" t="24539"/>
          <a:stretch/>
        </p:blipFill>
        <p:spPr>
          <a:xfrm>
            <a:off x="4618950" y="737775"/>
            <a:ext cx="2068800" cy="1350300"/>
          </a:xfrm>
          <a:prstGeom prst="roundRect">
            <a:avLst>
              <a:gd fmla="val 8809" name="adj"/>
            </a:avLst>
          </a:prstGeom>
          <a:noFill/>
          <a:ln cap="flat" cmpd="sng" w="9525">
            <a:solidFill>
              <a:schemeClr val="accent1"/>
            </a:solidFill>
            <a:prstDash val="solid"/>
            <a:round/>
            <a:headEnd len="sm" w="sm" type="none"/>
            <a:tailEnd len="sm" w="sm" type="none"/>
          </a:ln>
        </p:spPr>
      </p:pic>
      <p:pic>
        <p:nvPicPr>
          <p:cNvPr descr="Faint shadows in near total darkness. " id="761" name="Google Shape;761;p67"/>
          <p:cNvPicPr preferRelativeResize="0"/>
          <p:nvPr/>
        </p:nvPicPr>
        <p:blipFill rotWithShape="1">
          <a:blip r:embed="rId5">
            <a:alphaModFix/>
          </a:blip>
          <a:srcRect b="35140" l="0" r="15297" t="35140"/>
          <a:stretch/>
        </p:blipFill>
        <p:spPr>
          <a:xfrm>
            <a:off x="6752225" y="737775"/>
            <a:ext cx="2164800" cy="1350300"/>
          </a:xfrm>
          <a:prstGeom prst="roundRect">
            <a:avLst>
              <a:gd fmla="val 8765" name="adj"/>
            </a:avLst>
          </a:prstGeom>
          <a:noFill/>
          <a:ln cap="flat" cmpd="sng" w="9525">
            <a:solidFill>
              <a:schemeClr val="accent1"/>
            </a:solidFill>
            <a:prstDash val="solid"/>
            <a:round/>
            <a:headEnd len="sm" w="sm" type="none"/>
            <a:tailEnd len="sm" w="sm" type="none"/>
          </a:ln>
        </p:spPr>
      </p:pic>
      <p:sp>
        <p:nvSpPr>
          <p:cNvPr id="762" name="Google Shape;762;p67"/>
          <p:cNvSpPr txBox="1"/>
          <p:nvPr>
            <p:ph type="title"/>
          </p:nvPr>
        </p:nvSpPr>
        <p:spPr>
          <a:xfrm>
            <a:off x="228600" y="689725"/>
            <a:ext cx="4017300" cy="17793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a:t>Examine User Adaptation and Digital Resilience (Post-Ban)</a:t>
            </a:r>
            <a:endParaRPr/>
          </a:p>
        </p:txBody>
      </p:sp>
      <p:sp>
        <p:nvSpPr>
          <p:cNvPr id="763" name="Google Shape;763;p67"/>
          <p:cNvSpPr txBox="1"/>
          <p:nvPr>
            <p:ph idx="1" type="body"/>
          </p:nvPr>
        </p:nvSpPr>
        <p:spPr>
          <a:xfrm>
            <a:off x="228600" y="3127075"/>
            <a:ext cx="3320400" cy="790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None/>
            </a:pPr>
            <a:r>
              <a:rPr lang="en" sz="1100">
                <a:solidFill>
                  <a:schemeClr val="dk2"/>
                </a:solidFill>
              </a:rPr>
              <a:t>Analyze how users </a:t>
            </a:r>
            <a:r>
              <a:rPr lang="en" sz="1100">
                <a:solidFill>
                  <a:schemeClr val="dk2"/>
                </a:solidFill>
              </a:rPr>
              <a:t>navigate</a:t>
            </a:r>
            <a:r>
              <a:rPr lang="en" sz="1100">
                <a:solidFill>
                  <a:schemeClr val="dk2"/>
                </a:solidFill>
              </a:rPr>
              <a:t> and re-shaped their online behaviors during and after the ban — whether by shifting to other platforms, finding creative workarounds, or renegotiating their digital identities.</a:t>
            </a:r>
            <a:endParaRPr sz="1100">
              <a:solidFill>
                <a:schemeClr val="dk2"/>
              </a:solidFill>
            </a:endParaRPr>
          </a:p>
        </p:txBody>
      </p:sp>
      <p:grpSp>
        <p:nvGrpSpPr>
          <p:cNvPr id="764" name="Google Shape;764;p67"/>
          <p:cNvGrpSpPr/>
          <p:nvPr/>
        </p:nvGrpSpPr>
        <p:grpSpPr>
          <a:xfrm>
            <a:off x="228600" y="4114020"/>
            <a:ext cx="1742332" cy="338705"/>
            <a:chOff x="284700" y="4135245"/>
            <a:chExt cx="1742332" cy="338705"/>
          </a:xfrm>
        </p:grpSpPr>
        <p:sp>
          <p:nvSpPr>
            <p:cNvPr id="765" name="Google Shape;765;p67"/>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Urbanist Medium"/>
                  <a:ea typeface="Urbanist Medium"/>
                  <a:cs typeface="Urbanist Medium"/>
                  <a:sym typeface="Urbanist Medium"/>
                </a:rPr>
                <a:t>RQ3</a:t>
              </a:r>
              <a:endParaRPr sz="1000">
                <a:solidFill>
                  <a:schemeClr val="dk1"/>
                </a:solidFill>
                <a:latin typeface="Urbanist Medium"/>
                <a:ea typeface="Urbanist Medium"/>
                <a:cs typeface="Urbanist Medium"/>
                <a:sym typeface="Urbanist Medium"/>
              </a:endParaRPr>
            </a:p>
          </p:txBody>
        </p:sp>
        <p:grpSp>
          <p:nvGrpSpPr>
            <p:cNvPr id="766" name="Google Shape;766;p67"/>
            <p:cNvGrpSpPr/>
            <p:nvPr/>
          </p:nvGrpSpPr>
          <p:grpSpPr>
            <a:xfrm>
              <a:off x="1688332" y="4135245"/>
              <a:ext cx="338700" cy="338700"/>
              <a:chOff x="1688332" y="4135245"/>
              <a:chExt cx="338700" cy="338700"/>
            </a:xfrm>
          </p:grpSpPr>
          <p:sp>
            <p:nvSpPr>
              <p:cNvPr id="767" name="Google Shape;767;p67"/>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768" name="Google Shape;768;p67"/>
              <p:cNvGrpSpPr/>
              <p:nvPr/>
            </p:nvGrpSpPr>
            <p:grpSpPr>
              <a:xfrm rot="-5400000">
                <a:off x="1787014" y="4262191"/>
                <a:ext cx="169598" cy="84809"/>
                <a:chOff x="498725" y="2069800"/>
                <a:chExt cx="205200" cy="102600"/>
              </a:xfrm>
            </p:grpSpPr>
            <p:cxnSp>
              <p:nvCxnSpPr>
                <p:cNvPr id="769" name="Google Shape;769;p67"/>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770" name="Google Shape;770;p67"/>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771" name="Google Shape;771;p67"/>
          <p:cNvSpPr txBox="1"/>
          <p:nvPr>
            <p:ph idx="8"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Research Goals</a:t>
            </a:r>
            <a:endParaRPr/>
          </a:p>
        </p:txBody>
      </p:sp>
      <p:sp>
        <p:nvSpPr>
          <p:cNvPr id="772" name="Google Shape;772;p67"/>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773" name="Google Shape;773;p67"/>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774" name="Google Shape;774;p67"/>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775" name="Google Shape;775;p67"/>
          <p:cNvSpPr txBox="1"/>
          <p:nvPr/>
        </p:nvSpPr>
        <p:spPr>
          <a:xfrm>
            <a:off x="4921425" y="2940400"/>
            <a:ext cx="3855300" cy="12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3"/>
                </a:solidFill>
                <a:latin typeface="Urbanist"/>
                <a:ea typeface="Urbanist"/>
                <a:cs typeface="Urbanist"/>
                <a:sym typeface="Urbanist"/>
              </a:rPr>
              <a:t>How did they navigate on social media after the ban?</a:t>
            </a:r>
            <a:endParaRPr b="1" sz="2300">
              <a:solidFill>
                <a:schemeClr val="accent3"/>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68"/>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Methodology (N=108)</a:t>
            </a:r>
            <a:endParaRPr/>
          </a:p>
        </p:txBody>
      </p:sp>
      <p:pic>
        <p:nvPicPr>
          <p:cNvPr id="781" name="Google Shape;781;p68" title="methodrevised.png"/>
          <p:cNvPicPr preferRelativeResize="0"/>
          <p:nvPr/>
        </p:nvPicPr>
        <p:blipFill>
          <a:blip r:embed="rId3">
            <a:alphaModFix/>
          </a:blip>
          <a:stretch>
            <a:fillRect/>
          </a:stretch>
        </p:blipFill>
        <p:spPr>
          <a:xfrm>
            <a:off x="1010144" y="535838"/>
            <a:ext cx="7123712" cy="4069250"/>
          </a:xfrm>
          <a:prstGeom prst="rect">
            <a:avLst/>
          </a:prstGeom>
          <a:noFill/>
          <a:ln>
            <a:noFill/>
          </a:ln>
        </p:spPr>
      </p:pic>
      <p:sp>
        <p:nvSpPr>
          <p:cNvPr id="782" name="Google Shape;782;p68"/>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783" name="Google Shape;783;p68"/>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784" name="Google Shape;784;p68"/>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cxnSp>
        <p:nvCxnSpPr>
          <p:cNvPr id="789" name="Google Shape;789;p69"/>
          <p:cNvCxnSpPr/>
          <p:nvPr/>
        </p:nvCxnSpPr>
        <p:spPr>
          <a:xfrm>
            <a:off x="238000" y="1480788"/>
            <a:ext cx="7636200" cy="0"/>
          </a:xfrm>
          <a:prstGeom prst="straightConnector1">
            <a:avLst/>
          </a:prstGeom>
          <a:noFill/>
          <a:ln cap="flat" cmpd="sng" w="9525">
            <a:solidFill>
              <a:schemeClr val="accent3"/>
            </a:solidFill>
            <a:prstDash val="dot"/>
            <a:round/>
            <a:headEnd len="med" w="med" type="none"/>
            <a:tailEnd len="med" w="med" type="none"/>
          </a:ln>
        </p:spPr>
      </p:cxnSp>
      <p:sp>
        <p:nvSpPr>
          <p:cNvPr id="790" name="Google Shape;790;p69"/>
          <p:cNvSpPr/>
          <p:nvPr/>
        </p:nvSpPr>
        <p:spPr>
          <a:xfrm>
            <a:off x="232125" y="1170990"/>
            <a:ext cx="602700" cy="602700"/>
          </a:xfrm>
          <a:prstGeom prst="roundRect">
            <a:avLst>
              <a:gd fmla="val 50000" name="adj"/>
            </a:avLst>
          </a:prstGeom>
          <a:solidFill>
            <a:schemeClr val="accent3"/>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dk1"/>
              </a:solidFill>
              <a:latin typeface="Urbanist SemiBold"/>
              <a:ea typeface="Urbanist SemiBold"/>
              <a:cs typeface="Urbanist SemiBold"/>
              <a:sym typeface="Urbanist SemiBold"/>
            </a:endParaRPr>
          </a:p>
        </p:txBody>
      </p:sp>
      <p:sp>
        <p:nvSpPr>
          <p:cNvPr id="791" name="Google Shape;791;p69"/>
          <p:cNvSpPr/>
          <p:nvPr/>
        </p:nvSpPr>
        <p:spPr>
          <a:xfrm>
            <a:off x="2037888" y="1170990"/>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792" name="Google Shape;792;p69"/>
          <p:cNvSpPr/>
          <p:nvPr/>
        </p:nvSpPr>
        <p:spPr>
          <a:xfrm>
            <a:off x="3833475" y="1170990"/>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793" name="Google Shape;793;p69"/>
          <p:cNvSpPr/>
          <p:nvPr/>
        </p:nvSpPr>
        <p:spPr>
          <a:xfrm>
            <a:off x="5648900" y="1170990"/>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794" name="Google Shape;794;p69"/>
          <p:cNvSpPr/>
          <p:nvPr/>
        </p:nvSpPr>
        <p:spPr>
          <a:xfrm>
            <a:off x="7464314" y="1170990"/>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795" name="Google Shape;795;p69"/>
          <p:cNvSpPr txBox="1"/>
          <p:nvPr>
            <p:ph type="title"/>
          </p:nvPr>
        </p:nvSpPr>
        <p:spPr>
          <a:xfrm>
            <a:off x="228600" y="266875"/>
            <a:ext cx="6841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Methodology</a:t>
            </a:r>
            <a:endParaRPr/>
          </a:p>
        </p:txBody>
      </p:sp>
      <p:sp>
        <p:nvSpPr>
          <p:cNvPr id="796" name="Google Shape;796;p69"/>
          <p:cNvSpPr txBox="1"/>
          <p:nvPr>
            <p:ph idx="17" type="subTitle"/>
          </p:nvPr>
        </p:nvSpPr>
        <p:spPr>
          <a:xfrm>
            <a:off x="242325" y="1943525"/>
            <a:ext cx="1458000" cy="144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1400"/>
              <a:t>Study Design &amp; Translation</a:t>
            </a:r>
            <a:endParaRPr sz="1400"/>
          </a:p>
        </p:txBody>
      </p:sp>
      <p:sp>
        <p:nvSpPr>
          <p:cNvPr id="797" name="Google Shape;797;p69"/>
          <p:cNvSpPr txBox="1"/>
          <p:nvPr>
            <p:ph idx="18" type="subTitle"/>
          </p:nvPr>
        </p:nvSpPr>
        <p:spPr>
          <a:xfrm>
            <a:off x="2037900" y="1943525"/>
            <a:ext cx="1635000" cy="144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b="1" lang="en" sz="1400">
                <a:solidFill>
                  <a:schemeClr val="accent3"/>
                </a:solidFill>
                <a:latin typeface="Urbanist"/>
                <a:ea typeface="Urbanist"/>
                <a:cs typeface="Urbanist"/>
                <a:sym typeface="Urbanist"/>
              </a:rPr>
              <a:t>Cultural Sensitivity and Expert Review</a:t>
            </a:r>
            <a:endParaRPr b="1" sz="1400">
              <a:solidFill>
                <a:schemeClr val="accent3"/>
              </a:solidFill>
              <a:latin typeface="Urbanist"/>
              <a:ea typeface="Urbanist"/>
              <a:cs typeface="Urbanist"/>
              <a:sym typeface="Urbanist"/>
            </a:endParaRPr>
          </a:p>
          <a:p>
            <a:pPr indent="0" lvl="0" marL="0" rtl="0" algn="l">
              <a:spcBef>
                <a:spcPts val="0"/>
              </a:spcBef>
              <a:spcAft>
                <a:spcPts val="0"/>
              </a:spcAft>
              <a:buNone/>
            </a:pPr>
            <a:r>
              <a:t/>
            </a:r>
            <a:endParaRPr/>
          </a:p>
        </p:txBody>
      </p:sp>
      <p:sp>
        <p:nvSpPr>
          <p:cNvPr id="798" name="Google Shape;798;p69"/>
          <p:cNvSpPr txBox="1"/>
          <p:nvPr>
            <p:ph idx="21" type="subTitle"/>
          </p:nvPr>
        </p:nvSpPr>
        <p:spPr>
          <a:xfrm>
            <a:off x="376425" y="1305050"/>
            <a:ext cx="314100" cy="33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1</a:t>
            </a:r>
            <a:endParaRPr/>
          </a:p>
        </p:txBody>
      </p:sp>
      <p:sp>
        <p:nvSpPr>
          <p:cNvPr id="799" name="Google Shape;799;p69"/>
          <p:cNvSpPr txBox="1"/>
          <p:nvPr>
            <p:ph idx="22" type="subTitle"/>
          </p:nvPr>
        </p:nvSpPr>
        <p:spPr>
          <a:xfrm>
            <a:off x="2182188" y="1302990"/>
            <a:ext cx="314100" cy="33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2</a:t>
            </a:r>
            <a:endParaRPr/>
          </a:p>
        </p:txBody>
      </p:sp>
      <p:sp>
        <p:nvSpPr>
          <p:cNvPr id="800" name="Google Shape;800;p69"/>
          <p:cNvSpPr txBox="1"/>
          <p:nvPr>
            <p:ph idx="23" type="subTitle"/>
          </p:nvPr>
        </p:nvSpPr>
        <p:spPr>
          <a:xfrm>
            <a:off x="3977775" y="1302990"/>
            <a:ext cx="314100" cy="33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3</a:t>
            </a:r>
            <a:endParaRPr/>
          </a:p>
        </p:txBody>
      </p:sp>
      <p:sp>
        <p:nvSpPr>
          <p:cNvPr id="801" name="Google Shape;801;p69"/>
          <p:cNvSpPr txBox="1"/>
          <p:nvPr>
            <p:ph idx="24" type="subTitle"/>
          </p:nvPr>
        </p:nvSpPr>
        <p:spPr>
          <a:xfrm>
            <a:off x="5793200" y="1302990"/>
            <a:ext cx="314100" cy="33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4</a:t>
            </a:r>
            <a:endParaRPr/>
          </a:p>
        </p:txBody>
      </p:sp>
      <p:sp>
        <p:nvSpPr>
          <p:cNvPr id="802" name="Google Shape;802;p69"/>
          <p:cNvSpPr txBox="1"/>
          <p:nvPr>
            <p:ph idx="25" type="subTitle"/>
          </p:nvPr>
        </p:nvSpPr>
        <p:spPr>
          <a:xfrm>
            <a:off x="7608614" y="1302990"/>
            <a:ext cx="314100" cy="33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5</a:t>
            </a:r>
            <a:endParaRPr/>
          </a:p>
        </p:txBody>
      </p:sp>
      <p:sp>
        <p:nvSpPr>
          <p:cNvPr id="803" name="Google Shape;803;p69"/>
          <p:cNvSpPr txBox="1"/>
          <p:nvPr>
            <p:ph idx="3" type="subTitle"/>
          </p:nvPr>
        </p:nvSpPr>
        <p:spPr>
          <a:xfrm>
            <a:off x="3833475" y="1943525"/>
            <a:ext cx="1339800" cy="144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1400">
                <a:solidFill>
                  <a:schemeClr val="accent3"/>
                </a:solidFill>
              </a:rPr>
              <a:t>Pilot Testing &amp; Refinement</a:t>
            </a:r>
            <a:endParaRPr sz="1400">
              <a:solidFill>
                <a:schemeClr val="accent3"/>
              </a:solidFill>
            </a:endParaRPr>
          </a:p>
          <a:p>
            <a:pPr indent="0" lvl="0" marL="0" rtl="0" algn="l">
              <a:spcBef>
                <a:spcPts val="0"/>
              </a:spcBef>
              <a:spcAft>
                <a:spcPts val="0"/>
              </a:spcAft>
              <a:buNone/>
            </a:pPr>
            <a:r>
              <a:t/>
            </a:r>
            <a:endParaRPr/>
          </a:p>
        </p:txBody>
      </p:sp>
      <p:sp>
        <p:nvSpPr>
          <p:cNvPr id="804" name="Google Shape;804;p69"/>
          <p:cNvSpPr txBox="1"/>
          <p:nvPr>
            <p:ph idx="19" type="subTitle"/>
          </p:nvPr>
        </p:nvSpPr>
        <p:spPr>
          <a:xfrm>
            <a:off x="5648900" y="1943525"/>
            <a:ext cx="1339800" cy="144300"/>
          </a:xfrm>
          <a:prstGeom prst="rect">
            <a:avLst/>
          </a:prstGeom>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1400">
                <a:solidFill>
                  <a:schemeClr val="accent3"/>
                </a:solidFill>
              </a:rPr>
              <a:t>Recruitment &amp; Data Collection</a:t>
            </a:r>
            <a:endParaRPr sz="1400">
              <a:solidFill>
                <a:schemeClr val="accent3"/>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05" name="Google Shape;805;p69"/>
          <p:cNvSpPr txBox="1"/>
          <p:nvPr>
            <p:ph idx="20" type="subTitle"/>
          </p:nvPr>
        </p:nvSpPr>
        <p:spPr>
          <a:xfrm>
            <a:off x="7464314" y="1943525"/>
            <a:ext cx="1339800" cy="144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1400">
                <a:solidFill>
                  <a:schemeClr val="accent3"/>
                </a:solidFill>
              </a:rPr>
              <a:t>Data Quality &amp; Analysis</a:t>
            </a:r>
            <a:endParaRPr sz="1400">
              <a:solidFill>
                <a:schemeClr val="accent3"/>
              </a:solidFill>
            </a:endParaRPr>
          </a:p>
          <a:p>
            <a:pPr indent="0" lvl="0" marL="0" rtl="0" algn="l">
              <a:spcBef>
                <a:spcPts val="0"/>
              </a:spcBef>
              <a:spcAft>
                <a:spcPts val="0"/>
              </a:spcAft>
              <a:buNone/>
            </a:pPr>
            <a:r>
              <a:t/>
            </a:r>
            <a:endParaRPr/>
          </a:p>
        </p:txBody>
      </p:sp>
      <p:sp>
        <p:nvSpPr>
          <p:cNvPr id="806" name="Google Shape;806;p69"/>
          <p:cNvSpPr txBox="1"/>
          <p:nvPr>
            <p:ph idx="2" type="body"/>
          </p:nvPr>
        </p:nvSpPr>
        <p:spPr>
          <a:xfrm>
            <a:off x="249675" y="2502751"/>
            <a:ext cx="1458000" cy="53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Designed the survey in </a:t>
            </a:r>
            <a:r>
              <a:rPr lang="en">
                <a:solidFill>
                  <a:schemeClr val="accent3"/>
                </a:solidFill>
              </a:rPr>
              <a:t>Qualtrics</a:t>
            </a:r>
            <a:r>
              <a:rPr lang="en"/>
              <a:t>, informed by digital rights reports and policy documents </a:t>
            </a:r>
            <a:r>
              <a:rPr lang="en">
                <a:solidFill>
                  <a:schemeClr val="accent3"/>
                </a:solidFill>
              </a:rPr>
              <a:t>(Body &amp; Data, Centre for Social Change</a:t>
            </a:r>
            <a:r>
              <a:rPr lang="en"/>
              <a:t>).</a:t>
            </a:r>
            <a:br>
              <a:rPr lang="en"/>
            </a:br>
            <a:endParaRPr/>
          </a:p>
          <a:p>
            <a:pPr indent="0" lvl="0" marL="0" rtl="0" algn="l">
              <a:spcBef>
                <a:spcPts val="0"/>
              </a:spcBef>
              <a:spcAft>
                <a:spcPts val="0"/>
              </a:spcAft>
              <a:buNone/>
            </a:pPr>
            <a:r>
              <a:rPr lang="en"/>
              <a:t>Iteratively </a:t>
            </a:r>
            <a:r>
              <a:rPr lang="en">
                <a:solidFill>
                  <a:schemeClr val="accent3"/>
                </a:solidFill>
              </a:rPr>
              <a:t>translated</a:t>
            </a:r>
            <a:r>
              <a:rPr lang="en"/>
              <a:t> from English → Nepali, refined by native speakers to ensure accuracy and </a:t>
            </a:r>
            <a:r>
              <a:rPr lang="en">
                <a:solidFill>
                  <a:schemeClr val="accent3"/>
                </a:solidFill>
              </a:rPr>
              <a:t>cultural resonance</a:t>
            </a:r>
            <a:r>
              <a:rPr lang="en"/>
              <a:t>.</a:t>
            </a:r>
            <a:endParaRPr/>
          </a:p>
        </p:txBody>
      </p:sp>
      <p:sp>
        <p:nvSpPr>
          <p:cNvPr id="807" name="Google Shape;807;p69"/>
          <p:cNvSpPr txBox="1"/>
          <p:nvPr>
            <p:ph idx="1" type="body"/>
          </p:nvPr>
        </p:nvSpPr>
        <p:spPr>
          <a:xfrm>
            <a:off x="2057525" y="2502750"/>
            <a:ext cx="1377600" cy="1795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Partnered with </a:t>
            </a:r>
            <a:r>
              <a:rPr lang="en">
                <a:solidFill>
                  <a:schemeClr val="accent3"/>
                </a:solidFill>
              </a:rPr>
              <a:t>Centre for Social Change</a:t>
            </a:r>
            <a:r>
              <a:rPr lang="en"/>
              <a:t> (Nepal) for a cultural sensitivity analysis to ensure respectful, context-appropriate phrasing.</a:t>
            </a:r>
            <a:endParaRPr/>
          </a:p>
          <a:p>
            <a:pPr indent="0" lvl="0" marL="0" rtl="0" algn="l">
              <a:spcBef>
                <a:spcPts val="800"/>
              </a:spcBef>
              <a:spcAft>
                <a:spcPts val="800"/>
              </a:spcAft>
              <a:buNone/>
            </a:pPr>
            <a:r>
              <a:rPr lang="en"/>
              <a:t>Revised terms like “small business” and added </a:t>
            </a:r>
            <a:r>
              <a:rPr lang="en">
                <a:solidFill>
                  <a:schemeClr val="accent3"/>
                </a:solidFill>
              </a:rPr>
              <a:t>bilingual question</a:t>
            </a:r>
            <a:r>
              <a:rPr lang="en"/>
              <a:t> display for clarity.</a:t>
            </a:r>
            <a:endParaRPr/>
          </a:p>
        </p:txBody>
      </p:sp>
      <p:sp>
        <p:nvSpPr>
          <p:cNvPr id="808" name="Google Shape;808;p69"/>
          <p:cNvSpPr txBox="1"/>
          <p:nvPr>
            <p:ph idx="4" type="body"/>
          </p:nvPr>
        </p:nvSpPr>
        <p:spPr>
          <a:xfrm>
            <a:off x="3851775" y="2502575"/>
            <a:ext cx="1458000" cy="53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Conducted a pilot test with </a:t>
            </a:r>
            <a:r>
              <a:rPr lang="en">
                <a:solidFill>
                  <a:schemeClr val="accent3"/>
                </a:solidFill>
              </a:rPr>
              <a:t>Nepali and non-Nepali </a:t>
            </a:r>
            <a:r>
              <a:rPr lang="en"/>
              <a:t>participants.</a:t>
            </a:r>
            <a:endParaRPr/>
          </a:p>
          <a:p>
            <a:pPr indent="0" lvl="0" marL="0" rtl="0" algn="l">
              <a:spcBef>
                <a:spcPts val="0"/>
              </a:spcBef>
              <a:spcAft>
                <a:spcPts val="0"/>
              </a:spcAft>
              <a:buNone/>
            </a:pPr>
            <a:r>
              <a:rPr lang="en"/>
              <a:t>Revised confusing or biased questions, simplified language, and refined conditional logic for better flow.</a:t>
            </a:r>
            <a:endParaRPr/>
          </a:p>
          <a:p>
            <a:pPr indent="0" lvl="0" marL="0" rtl="0" algn="l">
              <a:spcBef>
                <a:spcPts val="0"/>
              </a:spcBef>
              <a:spcAft>
                <a:spcPts val="0"/>
              </a:spcAft>
              <a:buNone/>
            </a:pPr>
            <a:r>
              <a:t/>
            </a:r>
            <a:endParaRPr/>
          </a:p>
        </p:txBody>
      </p:sp>
      <p:sp>
        <p:nvSpPr>
          <p:cNvPr id="809" name="Google Shape;809;p69"/>
          <p:cNvSpPr txBox="1"/>
          <p:nvPr>
            <p:ph idx="6" type="body"/>
          </p:nvPr>
        </p:nvSpPr>
        <p:spPr>
          <a:xfrm>
            <a:off x="5637700" y="2502575"/>
            <a:ext cx="1458000" cy="5373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Recruited </a:t>
            </a:r>
            <a:r>
              <a:rPr lang="en">
                <a:solidFill>
                  <a:schemeClr val="accent3"/>
                </a:solidFill>
              </a:rPr>
              <a:t>108</a:t>
            </a:r>
            <a:r>
              <a:rPr lang="en"/>
              <a:t> participants (</a:t>
            </a:r>
            <a:r>
              <a:rPr lang="en">
                <a:solidFill>
                  <a:schemeClr val="accent3"/>
                </a:solidFill>
              </a:rPr>
              <a:t>age ≥18, residing in Nepal</a:t>
            </a:r>
            <a:r>
              <a:rPr lang="en"/>
              <a:t>) through social media, local colleges, and word-of-mouth.</a:t>
            </a:r>
            <a:br>
              <a:rPr lang="en"/>
            </a:br>
            <a:endParaRPr/>
          </a:p>
          <a:p>
            <a:pPr indent="0" lvl="0" marL="0" rtl="0" algn="l">
              <a:spcBef>
                <a:spcPts val="0"/>
              </a:spcBef>
              <a:spcAft>
                <a:spcPts val="0"/>
              </a:spcAft>
              <a:buNone/>
            </a:pPr>
            <a:r>
              <a:t/>
            </a:r>
            <a:endParaRPr/>
          </a:p>
        </p:txBody>
      </p:sp>
      <p:sp>
        <p:nvSpPr>
          <p:cNvPr id="810" name="Google Shape;810;p69"/>
          <p:cNvSpPr txBox="1"/>
          <p:nvPr>
            <p:ph idx="26" type="body"/>
          </p:nvPr>
        </p:nvSpPr>
        <p:spPr>
          <a:xfrm>
            <a:off x="7453875" y="2502575"/>
            <a:ext cx="1458000" cy="53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Implemented </a:t>
            </a:r>
            <a:r>
              <a:rPr lang="en">
                <a:solidFill>
                  <a:schemeClr val="accent3"/>
                </a:solidFill>
              </a:rPr>
              <a:t>attention</a:t>
            </a:r>
            <a:r>
              <a:rPr lang="en"/>
              <a:t> checks, pilot testing, and conditional logic to improve data reliability.</a:t>
            </a:r>
            <a:endParaRPr/>
          </a:p>
          <a:p>
            <a:pPr indent="0" lvl="0" marL="0" rtl="0" algn="l">
              <a:spcBef>
                <a:spcPts val="0"/>
              </a:spcBef>
              <a:spcAft>
                <a:spcPts val="0"/>
              </a:spcAft>
              <a:buNone/>
            </a:pPr>
            <a:r>
              <a:rPr lang="en"/>
              <a:t>Performed quantitative (Likert-scale) and qualitative (open-ended </a:t>
            </a:r>
            <a:r>
              <a:rPr lang="en">
                <a:solidFill>
                  <a:schemeClr val="accent3"/>
                </a:solidFill>
              </a:rPr>
              <a:t>thematic</a:t>
            </a:r>
            <a:r>
              <a:rPr lang="en"/>
              <a:t>) analysis to identify user perceptions and adaptations.</a:t>
            </a:r>
            <a:endParaRPr/>
          </a:p>
        </p:txBody>
      </p:sp>
      <p:sp>
        <p:nvSpPr>
          <p:cNvPr id="811" name="Google Shape;811;p69"/>
          <p:cNvSpPr txBox="1"/>
          <p:nvPr/>
        </p:nvSpPr>
        <p:spPr>
          <a:xfrm>
            <a:off x="3007850" y="4238475"/>
            <a:ext cx="5884800" cy="5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3"/>
                </a:solidFill>
                <a:latin typeface="Urbanist"/>
                <a:ea typeface="Urbanist"/>
                <a:cs typeface="Urbanist"/>
                <a:sym typeface="Urbanist"/>
              </a:rPr>
              <a:t>Approved by IRBs at the University of Delaware and University of Pittsburgh.</a:t>
            </a:r>
            <a:endParaRPr b="1" sz="1200">
              <a:solidFill>
                <a:schemeClr val="accent3"/>
              </a:solidFill>
              <a:latin typeface="Urbanist"/>
              <a:ea typeface="Urbanist"/>
              <a:cs typeface="Urbanist"/>
              <a:sym typeface="Urbanist"/>
            </a:endParaRPr>
          </a:p>
        </p:txBody>
      </p:sp>
      <p:sp>
        <p:nvSpPr>
          <p:cNvPr id="812" name="Google Shape;812;p69"/>
          <p:cNvSpPr txBox="1"/>
          <p:nvPr>
            <p:ph idx="5" type="subTitle"/>
          </p:nvPr>
        </p:nvSpPr>
        <p:spPr>
          <a:xfrm>
            <a:off x="-574350" y="4713475"/>
            <a:ext cx="2700000" cy="23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00">
                <a:solidFill>
                  <a:schemeClr val="lt1"/>
                </a:solidFill>
              </a:rPr>
              <a:t>University of Delaware</a:t>
            </a:r>
            <a:endParaRPr sz="700">
              <a:solidFill>
                <a:schemeClr val="lt1"/>
              </a:solidFill>
            </a:endParaRPr>
          </a:p>
        </p:txBody>
      </p:sp>
      <p:sp>
        <p:nvSpPr>
          <p:cNvPr id="813" name="Google Shape;813;p69"/>
          <p:cNvSpPr txBox="1"/>
          <p:nvPr>
            <p:ph idx="14" type="subTitle"/>
          </p:nvPr>
        </p:nvSpPr>
        <p:spPr>
          <a:xfrm>
            <a:off x="3821765" y="4713475"/>
            <a:ext cx="2294700" cy="23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00">
                <a:solidFill>
                  <a:schemeClr val="lt1"/>
                </a:solidFill>
              </a:rPr>
              <a:t>Sensify Lab</a:t>
            </a:r>
            <a:endParaRPr sz="700">
              <a:solidFill>
                <a:schemeClr val="lt1"/>
              </a:solidFill>
            </a:endParaRPr>
          </a:p>
        </p:txBody>
      </p:sp>
      <p:sp>
        <p:nvSpPr>
          <p:cNvPr id="814" name="Google Shape;814;p69"/>
          <p:cNvSpPr txBox="1"/>
          <p:nvPr>
            <p:ph idx="15" type="subTitle"/>
          </p:nvPr>
        </p:nvSpPr>
        <p:spPr>
          <a:xfrm>
            <a:off x="5964225" y="4721225"/>
            <a:ext cx="2056500" cy="2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00">
                <a:solidFill>
                  <a:schemeClr val="lt1"/>
                </a:solidFill>
              </a:rPr>
              <a:t>CSCW 2025</a:t>
            </a:r>
            <a:endParaRPr sz="7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70"/>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820" name="Google Shape;820;p70"/>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821" name="Google Shape;821;p70"/>
          <p:cNvSpPr txBox="1"/>
          <p:nvPr>
            <p:ph type="title"/>
          </p:nvPr>
        </p:nvSpPr>
        <p:spPr>
          <a:xfrm>
            <a:off x="228600" y="290448"/>
            <a:ext cx="36558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Data Collection</a:t>
            </a:r>
            <a:endParaRPr sz="3400"/>
          </a:p>
        </p:txBody>
      </p:sp>
      <p:sp>
        <p:nvSpPr>
          <p:cNvPr id="822" name="Google Shape;822;p70"/>
          <p:cNvSpPr txBox="1"/>
          <p:nvPr>
            <p:ph idx="1" type="subTitle"/>
          </p:nvPr>
        </p:nvSpPr>
        <p:spPr>
          <a:xfrm>
            <a:off x="5019387" y="3582818"/>
            <a:ext cx="3892200" cy="1084500"/>
          </a:xfrm>
          <a:prstGeom prst="rect">
            <a:avLst/>
          </a:prstGeom>
        </p:spPr>
        <p:txBody>
          <a:bodyPr anchorCtr="0" anchor="b" bIns="83350" lIns="83350" spcFirstLastPara="1" rIns="83350" wrap="square" tIns="83350">
            <a:noAutofit/>
          </a:bodyPr>
          <a:lstStyle/>
          <a:p>
            <a:pPr indent="0" lvl="0" marL="0" rtl="0" algn="l">
              <a:spcBef>
                <a:spcPts val="0"/>
              </a:spcBef>
              <a:spcAft>
                <a:spcPts val="0"/>
              </a:spcAft>
              <a:buClr>
                <a:schemeClr val="dk1"/>
              </a:buClr>
              <a:buSzPts val="1003"/>
              <a:buFont typeface="Arial"/>
              <a:buNone/>
            </a:pPr>
            <a:r>
              <a:rPr lang="en" sz="1641">
                <a:solidFill>
                  <a:schemeClr val="dk2"/>
                </a:solidFill>
              </a:rPr>
              <a:t>We collected survey data over </a:t>
            </a:r>
            <a:r>
              <a:rPr lang="en" sz="1641">
                <a:solidFill>
                  <a:schemeClr val="accent3"/>
                </a:solidFill>
              </a:rPr>
              <a:t>three</a:t>
            </a:r>
            <a:r>
              <a:rPr lang="en" sz="1641">
                <a:solidFill>
                  <a:schemeClr val="dk2"/>
                </a:solidFill>
              </a:rPr>
              <a:t> weeks during the key period after the T</a:t>
            </a:r>
            <a:r>
              <a:rPr lang="en" sz="1641">
                <a:solidFill>
                  <a:schemeClr val="accent3"/>
                </a:solidFill>
              </a:rPr>
              <a:t>ikTok ban was lifted, </a:t>
            </a:r>
            <a:r>
              <a:rPr lang="en" sz="1641">
                <a:solidFill>
                  <a:schemeClr val="dk2"/>
                </a:solidFill>
              </a:rPr>
              <a:t>capturing participants’ immediate reactions, behavior changes and coping strategies</a:t>
            </a:r>
            <a:endParaRPr sz="1641">
              <a:solidFill>
                <a:schemeClr val="dk2"/>
              </a:solidFill>
            </a:endParaRPr>
          </a:p>
          <a:p>
            <a:pPr indent="0" lvl="0" marL="0" rtl="0" algn="l">
              <a:spcBef>
                <a:spcPts val="0"/>
              </a:spcBef>
              <a:spcAft>
                <a:spcPts val="0"/>
              </a:spcAft>
              <a:buClr>
                <a:schemeClr val="dk1"/>
              </a:buClr>
              <a:buSzPts val="1003"/>
              <a:buFont typeface="Arial"/>
              <a:buNone/>
            </a:pPr>
            <a:r>
              <a:rPr lang="en" sz="1641">
                <a:solidFill>
                  <a:schemeClr val="dk2"/>
                </a:solidFill>
              </a:rPr>
              <a:t>as they re-engaged with the platform</a:t>
            </a:r>
            <a:endParaRPr sz="1641">
              <a:solidFill>
                <a:schemeClr val="dk2"/>
              </a:solidFill>
            </a:endParaRPr>
          </a:p>
          <a:p>
            <a:pPr indent="0" lvl="0" marL="0" rtl="0" algn="l">
              <a:spcBef>
                <a:spcPts val="0"/>
              </a:spcBef>
              <a:spcAft>
                <a:spcPts val="0"/>
              </a:spcAft>
              <a:buClr>
                <a:schemeClr val="dk1"/>
              </a:buClr>
              <a:buSzPts val="1003"/>
              <a:buNone/>
            </a:pPr>
            <a:r>
              <a:t/>
            </a:r>
            <a:endParaRPr sz="1824">
              <a:solidFill>
                <a:schemeClr val="dk2"/>
              </a:solidFill>
            </a:endParaRPr>
          </a:p>
        </p:txBody>
      </p:sp>
      <p:grpSp>
        <p:nvGrpSpPr>
          <p:cNvPr id="823" name="Google Shape;823;p70"/>
          <p:cNvGrpSpPr/>
          <p:nvPr/>
        </p:nvGrpSpPr>
        <p:grpSpPr>
          <a:xfrm rot="5400000">
            <a:off x="4619164" y="2944238"/>
            <a:ext cx="208436" cy="208436"/>
            <a:chOff x="1688332" y="4135245"/>
            <a:chExt cx="338700" cy="338700"/>
          </a:xfrm>
        </p:grpSpPr>
        <p:sp>
          <p:nvSpPr>
            <p:cNvPr id="824" name="Google Shape;824;p70"/>
            <p:cNvSpPr/>
            <p:nvPr/>
          </p:nvSpPr>
          <p:spPr>
            <a:xfrm rot="-5400000">
              <a:off x="1688332" y="4135245"/>
              <a:ext cx="338700" cy="338700"/>
            </a:xfrm>
            <a:prstGeom prst="ellipse">
              <a:avLst/>
            </a:prstGeom>
            <a:solidFill>
              <a:schemeClr val="accent3"/>
            </a:solidFill>
            <a:ln>
              <a:noFill/>
            </a:ln>
          </p:spPr>
          <p:txBody>
            <a:bodyPr anchorCtr="0" anchor="ctr" bIns="83350" lIns="83350" spcFirstLastPara="1" rIns="83350" wrap="square" tIns="83350">
              <a:noAutofit/>
            </a:bodyPr>
            <a:lstStyle/>
            <a:p>
              <a:pPr indent="0" lvl="0" marL="0" rtl="0" algn="ctr">
                <a:spcBef>
                  <a:spcPts val="0"/>
                </a:spcBef>
                <a:spcAft>
                  <a:spcPts val="0"/>
                </a:spcAft>
                <a:buNone/>
              </a:pPr>
              <a:r>
                <a:t/>
              </a:r>
              <a:endParaRPr sz="1276">
                <a:solidFill>
                  <a:schemeClr val="dk1"/>
                </a:solidFill>
                <a:latin typeface="Urbanist"/>
                <a:ea typeface="Urbanist"/>
                <a:cs typeface="Urbanist"/>
                <a:sym typeface="Urbanist"/>
              </a:endParaRPr>
            </a:p>
          </p:txBody>
        </p:sp>
        <p:grpSp>
          <p:nvGrpSpPr>
            <p:cNvPr id="825" name="Google Shape;825;p70"/>
            <p:cNvGrpSpPr/>
            <p:nvPr/>
          </p:nvGrpSpPr>
          <p:grpSpPr>
            <a:xfrm rot="-5400000">
              <a:off x="1787014" y="4262191"/>
              <a:ext cx="169598" cy="84809"/>
              <a:chOff x="498725" y="2069800"/>
              <a:chExt cx="205200" cy="102600"/>
            </a:xfrm>
          </p:grpSpPr>
          <p:cxnSp>
            <p:nvCxnSpPr>
              <p:cNvPr id="826" name="Google Shape;826;p70"/>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827" name="Google Shape;827;p70"/>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828" name="Google Shape;828;p70"/>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University of Delaware</a:t>
            </a:r>
            <a:endParaRPr/>
          </a:p>
        </p:txBody>
      </p:sp>
      <p:pic>
        <p:nvPicPr>
          <p:cNvPr id="829" name="Google Shape;829;p70" title="Screenshot 2025-10-21 at 9.34.25 AM.png"/>
          <p:cNvPicPr preferRelativeResize="0"/>
          <p:nvPr/>
        </p:nvPicPr>
        <p:blipFill>
          <a:blip r:embed="rId3">
            <a:alphaModFix/>
          </a:blip>
          <a:stretch>
            <a:fillRect/>
          </a:stretch>
        </p:blipFill>
        <p:spPr>
          <a:xfrm>
            <a:off x="125950" y="2986800"/>
            <a:ext cx="2757175" cy="1601600"/>
          </a:xfrm>
          <a:prstGeom prst="rect">
            <a:avLst/>
          </a:prstGeom>
          <a:noFill/>
          <a:ln>
            <a:noFill/>
          </a:ln>
        </p:spPr>
      </p:pic>
      <p:sp>
        <p:nvSpPr>
          <p:cNvPr id="830" name="Google Shape;830;p70"/>
          <p:cNvSpPr/>
          <p:nvPr/>
        </p:nvSpPr>
        <p:spPr>
          <a:xfrm>
            <a:off x="2228909" y="1189066"/>
            <a:ext cx="443700" cy="27600"/>
          </a:xfrm>
          <a:prstGeom prst="roundRect">
            <a:avLst>
              <a:gd fmla="val 50000" name="adj"/>
            </a:avLst>
          </a:prstGeom>
          <a:solidFill>
            <a:schemeClr val="lt1"/>
          </a:solidFill>
          <a:ln cap="flat" cmpd="sng" w="9525">
            <a:solidFill>
              <a:schemeClr val="accent3"/>
            </a:solidFill>
            <a:prstDash val="solid"/>
            <a:round/>
            <a:headEnd len="sm" w="sm" type="none"/>
            <a:tailEnd len="sm" w="sm" type="none"/>
          </a:ln>
        </p:spPr>
        <p:txBody>
          <a:bodyPr anchorCtr="0" anchor="ctr" bIns="68250" lIns="68250" spcFirstLastPara="1" rIns="68250" wrap="square" tIns="68250">
            <a:noAutofit/>
          </a:bodyPr>
          <a:lstStyle/>
          <a:p>
            <a:pPr indent="0" lvl="0" marL="0" rtl="0" algn="l">
              <a:spcBef>
                <a:spcPts val="0"/>
              </a:spcBef>
              <a:spcAft>
                <a:spcPts val="0"/>
              </a:spcAft>
              <a:buNone/>
            </a:pPr>
            <a:r>
              <a:t/>
            </a:r>
            <a:endParaRPr>
              <a:solidFill>
                <a:schemeClr val="dk1"/>
              </a:solidFill>
            </a:endParaRPr>
          </a:p>
        </p:txBody>
      </p:sp>
      <p:grpSp>
        <p:nvGrpSpPr>
          <p:cNvPr id="831" name="Google Shape;831;p70"/>
          <p:cNvGrpSpPr/>
          <p:nvPr/>
        </p:nvGrpSpPr>
        <p:grpSpPr>
          <a:xfrm>
            <a:off x="1039537" y="971862"/>
            <a:ext cx="1309932" cy="1416650"/>
            <a:chOff x="571536" y="1957150"/>
            <a:chExt cx="1755000" cy="1897977"/>
          </a:xfrm>
        </p:grpSpPr>
        <p:sp>
          <p:nvSpPr>
            <p:cNvPr id="832" name="Google Shape;832;p70"/>
            <p:cNvSpPr/>
            <p:nvPr/>
          </p:nvSpPr>
          <p:spPr>
            <a:xfrm>
              <a:off x="1151886" y="1957150"/>
              <a:ext cx="594300" cy="594300"/>
            </a:xfrm>
            <a:prstGeom prst="ellipse">
              <a:avLst/>
            </a:prstGeom>
            <a:solidFill>
              <a:schemeClr val="lt1"/>
            </a:solidFill>
            <a:ln cap="flat" cmpd="sng" w="28450">
              <a:solidFill>
                <a:schemeClr val="accent3"/>
              </a:solidFill>
              <a:prstDash val="solid"/>
              <a:round/>
              <a:headEnd len="sm" w="sm" type="none"/>
              <a:tailEnd len="sm" w="sm" type="none"/>
            </a:ln>
          </p:spPr>
          <p:txBody>
            <a:bodyPr anchorCtr="0" anchor="ctr" bIns="68250" lIns="68250" spcFirstLastPara="1" rIns="68250" wrap="square" tIns="68250">
              <a:noAutofit/>
            </a:bodyPr>
            <a:lstStyle/>
            <a:p>
              <a:pPr indent="0" lvl="0" marL="0" rtl="0" algn="l">
                <a:spcBef>
                  <a:spcPts val="0"/>
                </a:spcBef>
                <a:spcAft>
                  <a:spcPts val="0"/>
                </a:spcAft>
                <a:buNone/>
              </a:pPr>
              <a:r>
                <a:t/>
              </a:r>
              <a:endParaRPr>
                <a:solidFill>
                  <a:schemeClr val="dk1"/>
                </a:solidFill>
              </a:endParaRPr>
            </a:p>
          </p:txBody>
        </p:sp>
        <p:sp>
          <p:nvSpPr>
            <p:cNvPr id="833" name="Google Shape;833;p70"/>
            <p:cNvSpPr txBox="1"/>
            <p:nvPr/>
          </p:nvSpPr>
          <p:spPr>
            <a:xfrm>
              <a:off x="1230636" y="2118324"/>
              <a:ext cx="436800" cy="321000"/>
            </a:xfrm>
            <a:prstGeom prst="rect">
              <a:avLst/>
            </a:prstGeom>
            <a:solidFill>
              <a:schemeClr val="lt1"/>
            </a:solidFill>
            <a:ln>
              <a:noFill/>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b="1" lang="en" sz="597">
                  <a:solidFill>
                    <a:schemeClr val="dk1"/>
                  </a:solidFill>
                  <a:latin typeface="Roboto"/>
                  <a:ea typeface="Roboto"/>
                  <a:cs typeface="Roboto"/>
                  <a:sym typeface="Roboto"/>
                </a:rPr>
                <a:t>Nov 2023</a:t>
              </a:r>
              <a:endParaRPr b="1" sz="597">
                <a:solidFill>
                  <a:schemeClr val="dk1"/>
                </a:solidFill>
                <a:latin typeface="Roboto"/>
                <a:ea typeface="Roboto"/>
                <a:cs typeface="Roboto"/>
                <a:sym typeface="Roboto"/>
              </a:endParaRPr>
            </a:p>
          </p:txBody>
        </p:sp>
        <p:sp>
          <p:nvSpPr>
            <p:cNvPr id="834" name="Google Shape;834;p70"/>
            <p:cNvSpPr txBox="1"/>
            <p:nvPr/>
          </p:nvSpPr>
          <p:spPr>
            <a:xfrm>
              <a:off x="594488" y="2660925"/>
              <a:ext cx="1709100" cy="4464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b" bIns="68250" lIns="68250" spcFirstLastPara="1" rIns="68250" wrap="square" tIns="68250">
              <a:noAutofit/>
            </a:bodyPr>
            <a:lstStyle/>
            <a:p>
              <a:pPr indent="0" lvl="0" marL="0" rtl="0" algn="ctr">
                <a:lnSpc>
                  <a:spcPct val="115000"/>
                </a:lnSpc>
                <a:spcBef>
                  <a:spcPts val="0"/>
                </a:spcBef>
                <a:spcAft>
                  <a:spcPts val="0"/>
                </a:spcAft>
                <a:buNone/>
              </a:pPr>
              <a:r>
                <a:rPr b="1" lang="en" sz="746">
                  <a:solidFill>
                    <a:schemeClr val="dk1"/>
                  </a:solidFill>
                  <a:latin typeface="Roboto"/>
                  <a:ea typeface="Roboto"/>
                  <a:cs typeface="Roboto"/>
                  <a:sym typeface="Roboto"/>
                </a:rPr>
                <a:t>TikTok Ban Announced</a:t>
              </a:r>
              <a:endParaRPr b="1" sz="746">
                <a:solidFill>
                  <a:schemeClr val="dk1"/>
                </a:solidFill>
                <a:latin typeface="Roboto"/>
                <a:ea typeface="Roboto"/>
                <a:cs typeface="Roboto"/>
                <a:sym typeface="Roboto"/>
              </a:endParaRPr>
            </a:p>
          </p:txBody>
        </p:sp>
        <p:sp>
          <p:nvSpPr>
            <p:cNvPr id="835" name="Google Shape;835;p70"/>
            <p:cNvSpPr txBox="1"/>
            <p:nvPr/>
          </p:nvSpPr>
          <p:spPr>
            <a:xfrm>
              <a:off x="571536" y="3117727"/>
              <a:ext cx="1755000" cy="7374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lang="en" sz="597">
                  <a:solidFill>
                    <a:schemeClr val="dk1"/>
                  </a:solidFill>
                  <a:latin typeface="Roboto"/>
                  <a:ea typeface="Roboto"/>
                  <a:cs typeface="Roboto"/>
                  <a:sym typeface="Roboto"/>
                </a:rPr>
                <a:t>The Nepali government bans TikTok, citing the need to maintain “social harmony.”</a:t>
              </a:r>
              <a:endParaRPr sz="597">
                <a:solidFill>
                  <a:schemeClr val="dk1"/>
                </a:solidFill>
                <a:latin typeface="Roboto"/>
                <a:ea typeface="Roboto"/>
                <a:cs typeface="Roboto"/>
                <a:sym typeface="Roboto"/>
              </a:endParaRPr>
            </a:p>
          </p:txBody>
        </p:sp>
      </p:grpSp>
      <p:grpSp>
        <p:nvGrpSpPr>
          <p:cNvPr id="836" name="Google Shape;836;p70"/>
          <p:cNvGrpSpPr/>
          <p:nvPr/>
        </p:nvGrpSpPr>
        <p:grpSpPr>
          <a:xfrm>
            <a:off x="2627792" y="971862"/>
            <a:ext cx="1275674" cy="1416650"/>
            <a:chOff x="2699423" y="1957150"/>
            <a:chExt cx="1709103" cy="1897977"/>
          </a:xfrm>
        </p:grpSpPr>
        <p:sp>
          <p:nvSpPr>
            <p:cNvPr id="837" name="Google Shape;837;p70"/>
            <p:cNvSpPr/>
            <p:nvPr/>
          </p:nvSpPr>
          <p:spPr>
            <a:xfrm>
              <a:off x="3256823" y="1957150"/>
              <a:ext cx="594300" cy="594300"/>
            </a:xfrm>
            <a:prstGeom prst="ellipse">
              <a:avLst/>
            </a:prstGeom>
            <a:solidFill>
              <a:schemeClr val="lt1"/>
            </a:solidFill>
            <a:ln cap="flat" cmpd="sng" w="28450">
              <a:solidFill>
                <a:schemeClr val="accent3"/>
              </a:solidFill>
              <a:prstDash val="solid"/>
              <a:round/>
              <a:headEnd len="sm" w="sm" type="none"/>
              <a:tailEnd len="sm" w="sm" type="none"/>
            </a:ln>
          </p:spPr>
          <p:txBody>
            <a:bodyPr anchorCtr="0" anchor="ctr" bIns="68250" lIns="68250" spcFirstLastPara="1" rIns="68250" wrap="square" tIns="68250">
              <a:noAutofit/>
            </a:bodyPr>
            <a:lstStyle/>
            <a:p>
              <a:pPr indent="0" lvl="0" marL="0" rtl="0" algn="l">
                <a:spcBef>
                  <a:spcPts val="0"/>
                </a:spcBef>
                <a:spcAft>
                  <a:spcPts val="0"/>
                </a:spcAft>
                <a:buNone/>
              </a:pPr>
              <a:r>
                <a:t/>
              </a:r>
              <a:endParaRPr>
                <a:solidFill>
                  <a:schemeClr val="dk1"/>
                </a:solidFill>
              </a:endParaRPr>
            </a:p>
          </p:txBody>
        </p:sp>
        <p:sp>
          <p:nvSpPr>
            <p:cNvPr id="838" name="Google Shape;838;p70"/>
            <p:cNvSpPr txBox="1"/>
            <p:nvPr/>
          </p:nvSpPr>
          <p:spPr>
            <a:xfrm>
              <a:off x="2699425" y="2660925"/>
              <a:ext cx="1709100" cy="4464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b" bIns="68250" lIns="68250" spcFirstLastPara="1" rIns="68250" wrap="square" tIns="68250">
              <a:noAutofit/>
            </a:bodyPr>
            <a:lstStyle/>
            <a:p>
              <a:pPr indent="0" lvl="0" marL="0" rtl="0" algn="ctr">
                <a:lnSpc>
                  <a:spcPct val="115000"/>
                </a:lnSpc>
                <a:spcBef>
                  <a:spcPts val="0"/>
                </a:spcBef>
                <a:spcAft>
                  <a:spcPts val="0"/>
                </a:spcAft>
                <a:buNone/>
              </a:pPr>
              <a:r>
                <a:rPr b="1" lang="en" sz="746">
                  <a:solidFill>
                    <a:schemeClr val="dk1"/>
                  </a:solidFill>
                  <a:latin typeface="Roboto"/>
                  <a:ea typeface="Roboto"/>
                  <a:cs typeface="Roboto"/>
                  <a:sym typeface="Roboto"/>
                </a:rPr>
                <a:t>Ban Lifted</a:t>
              </a:r>
              <a:endParaRPr b="1" sz="746">
                <a:solidFill>
                  <a:schemeClr val="dk1"/>
                </a:solidFill>
                <a:latin typeface="Roboto"/>
                <a:ea typeface="Roboto"/>
                <a:cs typeface="Roboto"/>
                <a:sym typeface="Roboto"/>
              </a:endParaRPr>
            </a:p>
          </p:txBody>
        </p:sp>
        <p:sp>
          <p:nvSpPr>
            <p:cNvPr id="839" name="Google Shape;839;p70"/>
            <p:cNvSpPr txBox="1"/>
            <p:nvPr/>
          </p:nvSpPr>
          <p:spPr>
            <a:xfrm>
              <a:off x="2699423" y="3117727"/>
              <a:ext cx="1709100" cy="7374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lang="en" sz="597">
                  <a:solidFill>
                    <a:schemeClr val="dk1"/>
                  </a:solidFill>
                  <a:latin typeface="Roboto"/>
                  <a:ea typeface="Roboto"/>
                  <a:cs typeface="Roboto"/>
                  <a:sym typeface="Roboto"/>
                </a:rPr>
                <a:t>After ~9 months, government lifts the ban following policy reviews and public pressure, restoring access across the country.</a:t>
              </a:r>
              <a:endParaRPr sz="597">
                <a:solidFill>
                  <a:schemeClr val="dk1"/>
                </a:solidFill>
                <a:latin typeface="Roboto"/>
                <a:ea typeface="Roboto"/>
                <a:cs typeface="Roboto"/>
                <a:sym typeface="Roboto"/>
              </a:endParaRPr>
            </a:p>
          </p:txBody>
        </p:sp>
        <p:sp>
          <p:nvSpPr>
            <p:cNvPr id="840" name="Google Shape;840;p70"/>
            <p:cNvSpPr txBox="1"/>
            <p:nvPr/>
          </p:nvSpPr>
          <p:spPr>
            <a:xfrm>
              <a:off x="3335573" y="2118324"/>
              <a:ext cx="436800" cy="321000"/>
            </a:xfrm>
            <a:prstGeom prst="rect">
              <a:avLst/>
            </a:prstGeom>
            <a:solidFill>
              <a:schemeClr val="lt1"/>
            </a:solidFill>
            <a:ln>
              <a:noFill/>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b="1" lang="en" sz="597">
                  <a:solidFill>
                    <a:schemeClr val="dk1"/>
                  </a:solidFill>
                  <a:latin typeface="Roboto"/>
                  <a:ea typeface="Roboto"/>
                  <a:cs typeface="Roboto"/>
                  <a:sym typeface="Roboto"/>
                </a:rPr>
                <a:t>Aug 2024</a:t>
              </a:r>
              <a:endParaRPr b="1" sz="597">
                <a:solidFill>
                  <a:schemeClr val="dk1"/>
                </a:solidFill>
                <a:latin typeface="Roboto"/>
                <a:ea typeface="Roboto"/>
                <a:cs typeface="Roboto"/>
                <a:sym typeface="Roboto"/>
              </a:endParaRPr>
            </a:p>
          </p:txBody>
        </p:sp>
      </p:grpSp>
      <p:grpSp>
        <p:nvGrpSpPr>
          <p:cNvPr id="841" name="Google Shape;841;p70"/>
          <p:cNvGrpSpPr/>
          <p:nvPr/>
        </p:nvGrpSpPr>
        <p:grpSpPr>
          <a:xfrm>
            <a:off x="4181786" y="971862"/>
            <a:ext cx="1275676" cy="1416649"/>
            <a:chOff x="4781408" y="1957150"/>
            <a:chExt cx="1709106" cy="1897975"/>
          </a:xfrm>
        </p:grpSpPr>
        <p:sp>
          <p:nvSpPr>
            <p:cNvPr id="842" name="Google Shape;842;p70"/>
            <p:cNvSpPr/>
            <p:nvPr/>
          </p:nvSpPr>
          <p:spPr>
            <a:xfrm>
              <a:off x="5338808" y="1957150"/>
              <a:ext cx="594300" cy="594300"/>
            </a:xfrm>
            <a:prstGeom prst="ellipse">
              <a:avLst/>
            </a:prstGeom>
            <a:solidFill>
              <a:schemeClr val="lt1"/>
            </a:solidFill>
            <a:ln cap="flat" cmpd="sng" w="28450">
              <a:solidFill>
                <a:srgbClr val="858585"/>
              </a:solidFill>
              <a:prstDash val="solid"/>
              <a:round/>
              <a:headEnd len="sm" w="sm" type="none"/>
              <a:tailEnd len="sm" w="sm" type="none"/>
            </a:ln>
          </p:spPr>
          <p:txBody>
            <a:bodyPr anchorCtr="0" anchor="ctr" bIns="68250" lIns="68250" spcFirstLastPara="1" rIns="68250" wrap="square" tIns="68250">
              <a:noAutofit/>
            </a:bodyPr>
            <a:lstStyle/>
            <a:p>
              <a:pPr indent="0" lvl="0" marL="0" rtl="0" algn="l">
                <a:spcBef>
                  <a:spcPts val="0"/>
                </a:spcBef>
                <a:spcAft>
                  <a:spcPts val="0"/>
                </a:spcAft>
                <a:buNone/>
              </a:pPr>
              <a:r>
                <a:t/>
              </a:r>
              <a:endParaRPr/>
            </a:p>
          </p:txBody>
        </p:sp>
        <p:sp>
          <p:nvSpPr>
            <p:cNvPr id="843" name="Google Shape;843;p70"/>
            <p:cNvSpPr txBox="1"/>
            <p:nvPr/>
          </p:nvSpPr>
          <p:spPr>
            <a:xfrm>
              <a:off x="4781413" y="2660925"/>
              <a:ext cx="1709100" cy="446400"/>
            </a:xfrm>
            <a:prstGeom prst="rect">
              <a:avLst/>
            </a:prstGeom>
            <a:solidFill>
              <a:schemeClr val="lt1"/>
            </a:solidFill>
            <a:ln>
              <a:noFill/>
            </a:ln>
          </p:spPr>
          <p:txBody>
            <a:bodyPr anchorCtr="0" anchor="b" bIns="68250" lIns="68250" spcFirstLastPara="1" rIns="68250" wrap="square" tIns="68250">
              <a:noAutofit/>
            </a:bodyPr>
            <a:lstStyle/>
            <a:p>
              <a:pPr indent="0" lvl="0" marL="0" rtl="0" algn="ctr">
                <a:lnSpc>
                  <a:spcPct val="115000"/>
                </a:lnSpc>
                <a:spcBef>
                  <a:spcPts val="0"/>
                </a:spcBef>
                <a:spcAft>
                  <a:spcPts val="0"/>
                </a:spcAft>
                <a:buNone/>
              </a:pPr>
              <a:r>
                <a:rPr b="1" lang="en" sz="746">
                  <a:solidFill>
                    <a:srgbClr val="858585"/>
                  </a:solidFill>
                  <a:latin typeface="Roboto"/>
                  <a:ea typeface="Roboto"/>
                  <a:cs typeface="Roboto"/>
                  <a:sym typeface="Roboto"/>
                </a:rPr>
                <a:t>Survey Data Collection</a:t>
              </a:r>
              <a:endParaRPr b="1" sz="746">
                <a:solidFill>
                  <a:srgbClr val="858585"/>
                </a:solidFill>
                <a:latin typeface="Roboto"/>
                <a:ea typeface="Roboto"/>
                <a:cs typeface="Roboto"/>
                <a:sym typeface="Roboto"/>
              </a:endParaRPr>
            </a:p>
          </p:txBody>
        </p:sp>
        <p:sp>
          <p:nvSpPr>
            <p:cNvPr id="844" name="Google Shape;844;p70"/>
            <p:cNvSpPr txBox="1"/>
            <p:nvPr/>
          </p:nvSpPr>
          <p:spPr>
            <a:xfrm>
              <a:off x="4781408" y="3117725"/>
              <a:ext cx="1709100" cy="737400"/>
            </a:xfrm>
            <a:prstGeom prst="rect">
              <a:avLst/>
            </a:prstGeom>
            <a:solidFill>
              <a:schemeClr val="lt1"/>
            </a:solidFill>
            <a:ln>
              <a:noFill/>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lang="en" sz="597">
                  <a:solidFill>
                    <a:srgbClr val="858585"/>
                  </a:solidFill>
                  <a:latin typeface="Roboto"/>
                  <a:ea typeface="Roboto"/>
                  <a:cs typeface="Roboto"/>
                  <a:sym typeface="Roboto"/>
                </a:rPr>
                <a:t>Researchers collect data on user experiences, perceptions, and adaptation strategies shortly after the ban is lifted.</a:t>
              </a:r>
              <a:endParaRPr sz="597">
                <a:solidFill>
                  <a:srgbClr val="858585"/>
                </a:solidFill>
                <a:latin typeface="Roboto"/>
                <a:ea typeface="Roboto"/>
                <a:cs typeface="Roboto"/>
                <a:sym typeface="Roboto"/>
              </a:endParaRPr>
            </a:p>
          </p:txBody>
        </p:sp>
        <p:sp>
          <p:nvSpPr>
            <p:cNvPr id="845" name="Google Shape;845;p70"/>
            <p:cNvSpPr txBox="1"/>
            <p:nvPr/>
          </p:nvSpPr>
          <p:spPr>
            <a:xfrm>
              <a:off x="5417558" y="2118324"/>
              <a:ext cx="436800" cy="321000"/>
            </a:xfrm>
            <a:prstGeom prst="rect">
              <a:avLst/>
            </a:prstGeom>
            <a:solidFill>
              <a:schemeClr val="lt1"/>
            </a:solidFill>
            <a:ln>
              <a:noFill/>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b="1" lang="en" sz="597">
                  <a:solidFill>
                    <a:srgbClr val="858585"/>
                  </a:solidFill>
                  <a:latin typeface="Roboto"/>
                  <a:ea typeface="Roboto"/>
                  <a:cs typeface="Roboto"/>
                  <a:sym typeface="Roboto"/>
                </a:rPr>
                <a:t>Oct 2024</a:t>
              </a:r>
              <a:endParaRPr b="1" sz="597">
                <a:solidFill>
                  <a:srgbClr val="858585"/>
                </a:solidFill>
                <a:latin typeface="Roboto"/>
                <a:ea typeface="Roboto"/>
                <a:cs typeface="Roboto"/>
                <a:sym typeface="Roboto"/>
              </a:endParaRPr>
            </a:p>
          </p:txBody>
        </p:sp>
      </p:grpSp>
      <p:grpSp>
        <p:nvGrpSpPr>
          <p:cNvPr id="846" name="Google Shape;846;p70"/>
          <p:cNvGrpSpPr/>
          <p:nvPr/>
        </p:nvGrpSpPr>
        <p:grpSpPr>
          <a:xfrm>
            <a:off x="5735774" y="971862"/>
            <a:ext cx="1275674" cy="1416650"/>
            <a:chOff x="6863386" y="1957150"/>
            <a:chExt cx="1709102" cy="1897977"/>
          </a:xfrm>
        </p:grpSpPr>
        <p:sp>
          <p:nvSpPr>
            <p:cNvPr id="847" name="Google Shape;847;p70"/>
            <p:cNvSpPr/>
            <p:nvPr/>
          </p:nvSpPr>
          <p:spPr>
            <a:xfrm>
              <a:off x="7420786" y="1957150"/>
              <a:ext cx="594300" cy="594300"/>
            </a:xfrm>
            <a:prstGeom prst="ellipse">
              <a:avLst/>
            </a:prstGeom>
            <a:solidFill>
              <a:schemeClr val="lt1"/>
            </a:solidFill>
            <a:ln cap="flat" cmpd="sng" w="28450">
              <a:solidFill>
                <a:srgbClr val="858585"/>
              </a:solidFill>
              <a:prstDash val="solid"/>
              <a:round/>
              <a:headEnd len="sm" w="sm" type="none"/>
              <a:tailEnd len="sm" w="sm" type="none"/>
            </a:ln>
          </p:spPr>
          <p:txBody>
            <a:bodyPr anchorCtr="0" anchor="ctr" bIns="68250" lIns="68250" spcFirstLastPara="1" rIns="68250" wrap="square" tIns="68250">
              <a:noAutofit/>
            </a:bodyPr>
            <a:lstStyle/>
            <a:p>
              <a:pPr indent="0" lvl="0" marL="0" rtl="0" algn="l">
                <a:spcBef>
                  <a:spcPts val="0"/>
                </a:spcBef>
                <a:spcAft>
                  <a:spcPts val="0"/>
                </a:spcAft>
                <a:buNone/>
              </a:pPr>
              <a:r>
                <a:t/>
              </a:r>
              <a:endParaRPr/>
            </a:p>
          </p:txBody>
        </p:sp>
        <p:sp>
          <p:nvSpPr>
            <p:cNvPr id="848" name="Google Shape;848;p70"/>
            <p:cNvSpPr txBox="1"/>
            <p:nvPr/>
          </p:nvSpPr>
          <p:spPr>
            <a:xfrm>
              <a:off x="6863388" y="2660925"/>
              <a:ext cx="1709100" cy="446400"/>
            </a:xfrm>
            <a:prstGeom prst="rect">
              <a:avLst/>
            </a:prstGeom>
            <a:solidFill>
              <a:schemeClr val="lt1"/>
            </a:solidFill>
            <a:ln>
              <a:noFill/>
            </a:ln>
          </p:spPr>
          <p:txBody>
            <a:bodyPr anchorCtr="0" anchor="b" bIns="68250" lIns="68250" spcFirstLastPara="1" rIns="68250" wrap="square" tIns="68250">
              <a:noAutofit/>
            </a:bodyPr>
            <a:lstStyle/>
            <a:p>
              <a:pPr indent="0" lvl="0" marL="0" rtl="0" algn="ctr">
                <a:lnSpc>
                  <a:spcPct val="115000"/>
                </a:lnSpc>
                <a:spcBef>
                  <a:spcPts val="0"/>
                </a:spcBef>
                <a:spcAft>
                  <a:spcPts val="0"/>
                </a:spcAft>
                <a:buNone/>
              </a:pPr>
              <a:r>
                <a:rPr b="1" lang="en" sz="746">
                  <a:solidFill>
                    <a:srgbClr val="858585"/>
                  </a:solidFill>
                  <a:latin typeface="Roboto"/>
                  <a:ea typeface="Roboto"/>
                  <a:cs typeface="Roboto"/>
                  <a:sym typeface="Roboto"/>
                </a:rPr>
                <a:t>Analysis and Insights</a:t>
              </a:r>
              <a:endParaRPr b="1" sz="746">
                <a:solidFill>
                  <a:srgbClr val="858585"/>
                </a:solidFill>
                <a:latin typeface="Roboto"/>
                <a:ea typeface="Roboto"/>
                <a:cs typeface="Roboto"/>
                <a:sym typeface="Roboto"/>
              </a:endParaRPr>
            </a:p>
          </p:txBody>
        </p:sp>
        <p:sp>
          <p:nvSpPr>
            <p:cNvPr id="849" name="Google Shape;849;p70"/>
            <p:cNvSpPr txBox="1"/>
            <p:nvPr/>
          </p:nvSpPr>
          <p:spPr>
            <a:xfrm>
              <a:off x="6863386" y="3117727"/>
              <a:ext cx="1709100" cy="737400"/>
            </a:xfrm>
            <a:prstGeom prst="rect">
              <a:avLst/>
            </a:prstGeom>
            <a:solidFill>
              <a:schemeClr val="lt1"/>
            </a:solidFill>
            <a:ln>
              <a:noFill/>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lang="en" sz="597">
                  <a:solidFill>
                    <a:srgbClr val="858585"/>
                  </a:solidFill>
                  <a:latin typeface="Roboto"/>
                  <a:ea typeface="Roboto"/>
                  <a:cs typeface="Roboto"/>
                  <a:sym typeface="Roboto"/>
                </a:rPr>
                <a:t>insights gained to understand how users adapted, what was lost, and what the case reveals about digital governance in Nepal.</a:t>
              </a:r>
              <a:endParaRPr sz="597">
                <a:solidFill>
                  <a:srgbClr val="858585"/>
                </a:solidFill>
                <a:latin typeface="Roboto"/>
                <a:ea typeface="Roboto"/>
                <a:cs typeface="Roboto"/>
                <a:sym typeface="Roboto"/>
              </a:endParaRPr>
            </a:p>
          </p:txBody>
        </p:sp>
        <p:sp>
          <p:nvSpPr>
            <p:cNvPr id="850" name="Google Shape;850;p70"/>
            <p:cNvSpPr txBox="1"/>
            <p:nvPr/>
          </p:nvSpPr>
          <p:spPr>
            <a:xfrm>
              <a:off x="7499536" y="2118324"/>
              <a:ext cx="436800" cy="321000"/>
            </a:xfrm>
            <a:prstGeom prst="rect">
              <a:avLst/>
            </a:prstGeom>
            <a:solidFill>
              <a:schemeClr val="lt1"/>
            </a:solidFill>
            <a:ln>
              <a:noFill/>
            </a:ln>
          </p:spPr>
          <p:txBody>
            <a:bodyPr anchorCtr="0" anchor="t" bIns="68250" lIns="68250" spcFirstLastPara="1" rIns="68250" wrap="square" tIns="68250">
              <a:noAutofit/>
            </a:bodyPr>
            <a:lstStyle/>
            <a:p>
              <a:pPr indent="0" lvl="0" marL="0" rtl="0" algn="ctr">
                <a:lnSpc>
                  <a:spcPct val="115000"/>
                </a:lnSpc>
                <a:spcBef>
                  <a:spcPts val="0"/>
                </a:spcBef>
                <a:spcAft>
                  <a:spcPts val="1194"/>
                </a:spcAft>
                <a:buNone/>
              </a:pPr>
              <a:r>
                <a:rPr b="1" lang="en" sz="597">
                  <a:solidFill>
                    <a:srgbClr val="858585"/>
                  </a:solidFill>
                  <a:latin typeface="Roboto"/>
                  <a:ea typeface="Roboto"/>
                  <a:cs typeface="Roboto"/>
                  <a:sym typeface="Roboto"/>
                </a:rPr>
                <a:t>2025</a:t>
              </a:r>
              <a:endParaRPr b="1" sz="597">
                <a:solidFill>
                  <a:srgbClr val="858585"/>
                </a:solidFill>
                <a:latin typeface="Roboto"/>
                <a:ea typeface="Roboto"/>
                <a:cs typeface="Roboto"/>
                <a:sym typeface="Roboto"/>
              </a:endParaRPr>
            </a:p>
          </p:txBody>
        </p:sp>
      </p:grpSp>
      <p:sp>
        <p:nvSpPr>
          <p:cNvPr id="851" name="Google Shape;851;p70"/>
          <p:cNvSpPr/>
          <p:nvPr/>
        </p:nvSpPr>
        <p:spPr>
          <a:xfrm>
            <a:off x="3850286" y="1189066"/>
            <a:ext cx="443700" cy="27600"/>
          </a:xfrm>
          <a:prstGeom prst="roundRect">
            <a:avLst>
              <a:gd fmla="val 50000" name="adj"/>
            </a:avLst>
          </a:prstGeom>
          <a:solidFill>
            <a:schemeClr val="lt1"/>
          </a:solidFill>
          <a:ln>
            <a:noFill/>
          </a:ln>
        </p:spPr>
        <p:txBody>
          <a:bodyPr anchorCtr="0" anchor="ctr" bIns="68250" lIns="68250" spcFirstLastPara="1" rIns="68250" wrap="square" tIns="68250">
            <a:noAutofit/>
          </a:bodyPr>
          <a:lstStyle/>
          <a:p>
            <a:pPr indent="0" lvl="0" marL="0" rtl="0" algn="l">
              <a:spcBef>
                <a:spcPts val="0"/>
              </a:spcBef>
              <a:spcAft>
                <a:spcPts val="0"/>
              </a:spcAft>
              <a:buNone/>
            </a:pPr>
            <a:r>
              <a:t/>
            </a:r>
            <a:endParaRPr/>
          </a:p>
        </p:txBody>
      </p:sp>
      <p:sp>
        <p:nvSpPr>
          <p:cNvPr id="852" name="Google Shape;852;p70"/>
          <p:cNvSpPr/>
          <p:nvPr/>
        </p:nvSpPr>
        <p:spPr>
          <a:xfrm>
            <a:off x="5404308" y="1189066"/>
            <a:ext cx="443700" cy="27600"/>
          </a:xfrm>
          <a:prstGeom prst="roundRect">
            <a:avLst>
              <a:gd fmla="val 50000" name="adj"/>
            </a:avLst>
          </a:prstGeom>
          <a:solidFill>
            <a:schemeClr val="lt1"/>
          </a:solidFill>
          <a:ln>
            <a:noFill/>
          </a:ln>
        </p:spPr>
        <p:txBody>
          <a:bodyPr anchorCtr="0" anchor="ctr" bIns="68250" lIns="68250" spcFirstLastPara="1" rIns="68250" wrap="square" tIns="6825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71"/>
          <p:cNvSpPr/>
          <p:nvPr/>
        </p:nvSpPr>
        <p:spPr>
          <a:xfrm>
            <a:off x="3186750" y="406838"/>
            <a:ext cx="2834700" cy="2789400"/>
          </a:xfrm>
          <a:prstGeom prst="roundRect">
            <a:avLst>
              <a:gd fmla="val 7655"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8" name="Google Shape;858;p71"/>
          <p:cNvSpPr/>
          <p:nvPr/>
        </p:nvSpPr>
        <p:spPr>
          <a:xfrm>
            <a:off x="256500" y="3272125"/>
            <a:ext cx="2834700" cy="1354200"/>
          </a:xfrm>
          <a:prstGeom prst="roundRect">
            <a:avLst>
              <a:gd fmla="val 16829"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9" name="Google Shape;859;p71"/>
          <p:cNvSpPr/>
          <p:nvPr/>
        </p:nvSpPr>
        <p:spPr>
          <a:xfrm>
            <a:off x="229175" y="406845"/>
            <a:ext cx="2834700" cy="1354200"/>
          </a:xfrm>
          <a:prstGeom prst="roundRect">
            <a:avLst>
              <a:gd fmla="val 17863"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60" name="Google Shape;860;p71"/>
          <p:cNvSpPr/>
          <p:nvPr/>
        </p:nvSpPr>
        <p:spPr>
          <a:xfrm>
            <a:off x="229175" y="1841952"/>
            <a:ext cx="2834700" cy="1354200"/>
          </a:xfrm>
          <a:prstGeom prst="roundRect">
            <a:avLst>
              <a:gd fmla="val 16829"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61" name="Google Shape;861;p71"/>
          <p:cNvSpPr/>
          <p:nvPr/>
        </p:nvSpPr>
        <p:spPr>
          <a:xfrm>
            <a:off x="3390750" y="1117088"/>
            <a:ext cx="1127400" cy="783600"/>
          </a:xfrm>
          <a:prstGeom prst="roundRect">
            <a:avLst>
              <a:gd fmla="val 2228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rbanist"/>
                <a:ea typeface="Urbanist"/>
                <a:cs typeface="Urbanist"/>
                <a:sym typeface="Urbanist"/>
              </a:rPr>
              <a:t>Usage Drop: </a:t>
            </a:r>
            <a:r>
              <a:rPr lang="en" sz="1000">
                <a:solidFill>
                  <a:schemeClr val="accent3"/>
                </a:solidFill>
                <a:latin typeface="Urbanist"/>
                <a:ea typeface="Urbanist"/>
                <a:cs typeface="Urbanist"/>
                <a:sym typeface="Urbanist"/>
              </a:rPr>
              <a:t>36%</a:t>
            </a:r>
            <a:r>
              <a:rPr lang="en" sz="1000">
                <a:solidFill>
                  <a:schemeClr val="lt1"/>
                </a:solidFill>
                <a:latin typeface="Urbanist"/>
                <a:ea typeface="Urbanist"/>
                <a:cs typeface="Urbanist"/>
                <a:sym typeface="Urbanist"/>
              </a:rPr>
              <a:t> stopped using TikTok after the ban.</a:t>
            </a:r>
            <a:endParaRPr sz="1000">
              <a:solidFill>
                <a:schemeClr val="lt1"/>
              </a:solidFill>
              <a:latin typeface="Urbanist"/>
              <a:ea typeface="Urbanist"/>
              <a:cs typeface="Urbanist"/>
              <a:sym typeface="Urbanist"/>
            </a:endParaRPr>
          </a:p>
        </p:txBody>
      </p:sp>
      <p:sp>
        <p:nvSpPr>
          <p:cNvPr id="862" name="Google Shape;862;p71"/>
          <p:cNvSpPr/>
          <p:nvPr/>
        </p:nvSpPr>
        <p:spPr>
          <a:xfrm>
            <a:off x="4609560" y="1117088"/>
            <a:ext cx="1127400" cy="783600"/>
          </a:xfrm>
          <a:prstGeom prst="roundRect">
            <a:avLst>
              <a:gd fmla="val 2228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rbanist"/>
                <a:ea typeface="Urbanist"/>
                <a:cs typeface="Urbanist"/>
                <a:sym typeface="Urbanist"/>
              </a:rPr>
              <a:t>Continued Use: </a:t>
            </a:r>
            <a:r>
              <a:rPr lang="en" sz="1000">
                <a:solidFill>
                  <a:schemeClr val="accent3"/>
                </a:solidFill>
                <a:latin typeface="Urbanist"/>
                <a:ea typeface="Urbanist"/>
                <a:cs typeface="Urbanist"/>
                <a:sym typeface="Urbanist"/>
              </a:rPr>
              <a:t>13.88%</a:t>
            </a:r>
            <a:r>
              <a:rPr lang="en" sz="1000">
                <a:solidFill>
                  <a:schemeClr val="lt1"/>
                </a:solidFill>
                <a:latin typeface="Urbanist"/>
                <a:ea typeface="Urbanist"/>
                <a:cs typeface="Urbanist"/>
                <a:sym typeface="Urbanist"/>
              </a:rPr>
              <a:t> kept using it despite restrictions.</a:t>
            </a:r>
            <a:endParaRPr sz="1000">
              <a:solidFill>
                <a:schemeClr val="lt1"/>
              </a:solidFill>
              <a:latin typeface="Urbanist"/>
              <a:ea typeface="Urbanist"/>
              <a:cs typeface="Urbanist"/>
              <a:sym typeface="Urbanist"/>
            </a:endParaRPr>
          </a:p>
        </p:txBody>
      </p:sp>
      <p:sp>
        <p:nvSpPr>
          <p:cNvPr id="863" name="Google Shape;863;p71"/>
          <p:cNvSpPr/>
          <p:nvPr/>
        </p:nvSpPr>
        <p:spPr>
          <a:xfrm>
            <a:off x="3390750" y="1979738"/>
            <a:ext cx="1127400" cy="783600"/>
          </a:xfrm>
          <a:prstGeom prst="roundRect">
            <a:avLst>
              <a:gd fmla="val 2228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rbanist"/>
                <a:ea typeface="Urbanist"/>
                <a:cs typeface="Urbanist"/>
                <a:sym typeface="Urbanist"/>
              </a:rPr>
              <a:t>Return: </a:t>
            </a:r>
            <a:r>
              <a:rPr lang="en" sz="1000">
                <a:solidFill>
                  <a:schemeClr val="accent3"/>
                </a:solidFill>
                <a:latin typeface="Urbanist"/>
                <a:ea typeface="Urbanist"/>
                <a:cs typeface="Urbanist"/>
                <a:sym typeface="Urbanist"/>
              </a:rPr>
              <a:t>23% </a:t>
            </a:r>
            <a:r>
              <a:rPr lang="en" sz="1000">
                <a:solidFill>
                  <a:schemeClr val="lt1"/>
                </a:solidFill>
                <a:latin typeface="Urbanist"/>
                <a:ea typeface="Urbanist"/>
                <a:cs typeface="Urbanist"/>
                <a:sym typeface="Urbanist"/>
              </a:rPr>
              <a:t>resumed once the ban was lifted.</a:t>
            </a:r>
            <a:endParaRPr sz="1000">
              <a:solidFill>
                <a:schemeClr val="lt1"/>
              </a:solidFill>
              <a:latin typeface="Urbanist"/>
              <a:ea typeface="Urbanist"/>
              <a:cs typeface="Urbanist"/>
              <a:sym typeface="Urbanist"/>
            </a:endParaRPr>
          </a:p>
        </p:txBody>
      </p:sp>
      <p:sp>
        <p:nvSpPr>
          <p:cNvPr id="864" name="Google Shape;864;p71"/>
          <p:cNvSpPr/>
          <p:nvPr/>
        </p:nvSpPr>
        <p:spPr>
          <a:xfrm>
            <a:off x="4609560" y="1979738"/>
            <a:ext cx="1127400" cy="783600"/>
          </a:xfrm>
          <a:prstGeom prst="roundRect">
            <a:avLst>
              <a:gd fmla="val 2228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accent3"/>
                </a:solidFill>
                <a:latin typeface="Urbanist"/>
                <a:ea typeface="Urbanist"/>
                <a:cs typeface="Urbanist"/>
                <a:sym typeface="Urbanist"/>
              </a:rPr>
              <a:t>Those who kept using </a:t>
            </a:r>
            <a:r>
              <a:rPr lang="en" sz="900">
                <a:solidFill>
                  <a:schemeClr val="lt1"/>
                </a:solidFill>
                <a:latin typeface="Urbanist"/>
                <a:ea typeface="Urbanist"/>
                <a:cs typeface="Urbanist"/>
                <a:sym typeface="Urbanist"/>
              </a:rPr>
              <a:t>Bypassed restrictions using VPNs or DNS changes</a:t>
            </a:r>
            <a:endParaRPr sz="900">
              <a:solidFill>
                <a:schemeClr val="lt1"/>
              </a:solidFill>
              <a:latin typeface="Urbanist"/>
              <a:ea typeface="Urbanist"/>
              <a:cs typeface="Urbanist"/>
              <a:sym typeface="Urbanist"/>
            </a:endParaRPr>
          </a:p>
        </p:txBody>
      </p:sp>
      <p:sp>
        <p:nvSpPr>
          <p:cNvPr id="865" name="Google Shape;865;p71"/>
          <p:cNvSpPr/>
          <p:nvPr/>
        </p:nvSpPr>
        <p:spPr>
          <a:xfrm>
            <a:off x="3186750" y="3277063"/>
            <a:ext cx="2834700" cy="1354200"/>
          </a:xfrm>
          <a:prstGeom prst="roundRect">
            <a:avLst>
              <a:gd fmla="val 13866"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66" name="Google Shape;866;p71"/>
          <p:cNvSpPr txBox="1"/>
          <p:nvPr>
            <p:ph idx="4" type="subTitle"/>
          </p:nvPr>
        </p:nvSpPr>
        <p:spPr>
          <a:xfrm>
            <a:off x="3420850" y="636563"/>
            <a:ext cx="2294700" cy="330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Behavior During the Ban</a:t>
            </a:r>
            <a:endParaRPr/>
          </a:p>
        </p:txBody>
      </p:sp>
      <p:sp>
        <p:nvSpPr>
          <p:cNvPr id="867" name="Google Shape;867;p71"/>
          <p:cNvSpPr txBox="1"/>
          <p:nvPr>
            <p:ph idx="5" type="subTitle"/>
          </p:nvPr>
        </p:nvSpPr>
        <p:spPr>
          <a:xfrm>
            <a:off x="254050" y="128325"/>
            <a:ext cx="2834700" cy="330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868" name="Google Shape;868;p71"/>
          <p:cNvSpPr txBox="1"/>
          <p:nvPr>
            <p:ph idx="6" type="subTitle"/>
          </p:nvPr>
        </p:nvSpPr>
        <p:spPr>
          <a:xfrm>
            <a:off x="909850" y="3475575"/>
            <a:ext cx="2120400" cy="236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solidFill>
                  <a:schemeClr val="accent3"/>
                </a:solidFill>
              </a:rPr>
              <a:t>Positives</a:t>
            </a:r>
            <a:r>
              <a:rPr lang="en"/>
              <a:t>: Entertainment, creativity, business use.</a:t>
            </a:r>
            <a:br>
              <a:rPr lang="en"/>
            </a:br>
            <a:endParaRPr/>
          </a:p>
          <a:p>
            <a:pPr indent="0" lvl="0" marL="0" rtl="0" algn="l">
              <a:spcBef>
                <a:spcPts val="0"/>
              </a:spcBef>
              <a:spcAft>
                <a:spcPts val="0"/>
              </a:spcAft>
              <a:buNone/>
            </a:pPr>
            <a:r>
              <a:rPr lang="en">
                <a:solidFill>
                  <a:schemeClr val="accent3"/>
                </a:solidFill>
              </a:rPr>
              <a:t>Negatives</a:t>
            </a:r>
            <a:r>
              <a:rPr lang="en"/>
              <a:t>: Distracting youth, exposing minors, misinformation.</a:t>
            </a:r>
            <a:endParaRPr/>
          </a:p>
        </p:txBody>
      </p:sp>
      <p:sp>
        <p:nvSpPr>
          <p:cNvPr id="869" name="Google Shape;869;p71"/>
          <p:cNvSpPr txBox="1"/>
          <p:nvPr>
            <p:ph idx="7" type="title"/>
          </p:nvPr>
        </p:nvSpPr>
        <p:spPr>
          <a:xfrm>
            <a:off x="567463" y="544645"/>
            <a:ext cx="1924200" cy="951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94%</a:t>
            </a:r>
            <a:endParaRPr/>
          </a:p>
        </p:txBody>
      </p:sp>
      <p:sp>
        <p:nvSpPr>
          <p:cNvPr id="870" name="Google Shape;870;p71"/>
          <p:cNvSpPr txBox="1"/>
          <p:nvPr>
            <p:ph idx="9" type="subTitle"/>
          </p:nvPr>
        </p:nvSpPr>
        <p:spPr>
          <a:xfrm>
            <a:off x="614222" y="1399952"/>
            <a:ext cx="2120400" cy="168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used TikTok daily for entertainment and connection</a:t>
            </a:r>
            <a:endParaRPr/>
          </a:p>
        </p:txBody>
      </p:sp>
      <p:sp>
        <p:nvSpPr>
          <p:cNvPr id="871" name="Google Shape;871;p71"/>
          <p:cNvSpPr txBox="1"/>
          <p:nvPr>
            <p:ph idx="14" type="subTitle"/>
          </p:nvPr>
        </p:nvSpPr>
        <p:spPr>
          <a:xfrm>
            <a:off x="3364950" y="3445963"/>
            <a:ext cx="2549400" cy="5007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17% reported changing how or why they used TikTok</a:t>
            </a:r>
            <a:br>
              <a:rPr lang="en"/>
            </a:br>
            <a:endParaRPr/>
          </a:p>
        </p:txBody>
      </p:sp>
      <p:sp>
        <p:nvSpPr>
          <p:cNvPr id="872" name="Google Shape;872;p71"/>
          <p:cNvSpPr txBox="1"/>
          <p:nvPr>
            <p:ph idx="15" type="subTitle"/>
          </p:nvPr>
        </p:nvSpPr>
        <p:spPr>
          <a:xfrm>
            <a:off x="3364950" y="4133463"/>
            <a:ext cx="2478300" cy="330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u="none"/>
              <a:t>Post Ban Adaptation</a:t>
            </a:r>
            <a:endParaRPr u="none"/>
          </a:p>
        </p:txBody>
      </p:sp>
      <p:pic>
        <p:nvPicPr>
          <p:cNvPr descr="comment box with gradient color (Provided by Getty Images)" id="873" name="Google Shape;873;p71"/>
          <p:cNvPicPr preferRelativeResize="0"/>
          <p:nvPr/>
        </p:nvPicPr>
        <p:blipFill rotWithShape="1">
          <a:blip r:embed="rId3">
            <a:alphaModFix/>
          </a:blip>
          <a:srcRect b="39575" l="32461" r="41462" t="25218"/>
          <a:stretch/>
        </p:blipFill>
        <p:spPr>
          <a:xfrm>
            <a:off x="423050" y="3563751"/>
            <a:ext cx="330300" cy="330000"/>
          </a:xfrm>
          <a:prstGeom prst="ellipse">
            <a:avLst/>
          </a:prstGeom>
          <a:noFill/>
          <a:ln>
            <a:noFill/>
          </a:ln>
        </p:spPr>
      </p:pic>
      <p:sp>
        <p:nvSpPr>
          <p:cNvPr id="874" name="Google Shape;874;p71"/>
          <p:cNvSpPr txBox="1"/>
          <p:nvPr>
            <p:ph idx="7" type="title"/>
          </p:nvPr>
        </p:nvSpPr>
        <p:spPr>
          <a:xfrm>
            <a:off x="567463" y="1981882"/>
            <a:ext cx="1924200" cy="951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latin typeface="Urbanist"/>
                <a:ea typeface="Urbanist"/>
                <a:cs typeface="Urbanist"/>
                <a:sym typeface="Urbanist"/>
              </a:rPr>
              <a:t>52%</a:t>
            </a:r>
            <a:endParaRPr/>
          </a:p>
        </p:txBody>
      </p:sp>
      <p:sp>
        <p:nvSpPr>
          <p:cNvPr id="875" name="Google Shape;875;p71"/>
          <p:cNvSpPr txBox="1"/>
          <p:nvPr>
            <p:ph idx="9" type="subTitle"/>
          </p:nvPr>
        </p:nvSpPr>
        <p:spPr>
          <a:xfrm>
            <a:off x="614222" y="2849689"/>
            <a:ext cx="2120400" cy="168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as passive viewers rather than creators.</a:t>
            </a:r>
            <a:endParaRPr/>
          </a:p>
        </p:txBody>
      </p:sp>
      <p:sp>
        <p:nvSpPr>
          <p:cNvPr id="876" name="Google Shape;876;p71"/>
          <p:cNvSpPr txBox="1"/>
          <p:nvPr>
            <p:ph idx="5" type="subTitle"/>
          </p:nvPr>
        </p:nvSpPr>
        <p:spPr>
          <a:xfrm>
            <a:off x="321400" y="4799050"/>
            <a:ext cx="2700000" cy="236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700"/>
              <a:t>University of Delaware</a:t>
            </a:r>
            <a:endParaRPr sz="700"/>
          </a:p>
        </p:txBody>
      </p:sp>
      <p:sp>
        <p:nvSpPr>
          <p:cNvPr id="877" name="Google Shape;877;p71"/>
          <p:cNvSpPr txBox="1"/>
          <p:nvPr>
            <p:ph idx="6" type="subTitle"/>
          </p:nvPr>
        </p:nvSpPr>
        <p:spPr>
          <a:xfrm>
            <a:off x="4717515" y="4799050"/>
            <a:ext cx="2294700" cy="236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700"/>
              <a:t>Sensify Lab</a:t>
            </a:r>
            <a:endParaRPr sz="700"/>
          </a:p>
        </p:txBody>
      </p:sp>
      <p:sp>
        <p:nvSpPr>
          <p:cNvPr id="878" name="Google Shape;878;p71"/>
          <p:cNvSpPr txBox="1"/>
          <p:nvPr>
            <p:ph idx="9" type="subTitle"/>
          </p:nvPr>
        </p:nvSpPr>
        <p:spPr>
          <a:xfrm>
            <a:off x="6859975" y="4806800"/>
            <a:ext cx="2056500" cy="2286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700"/>
              <a:t>CSCW 2025</a:t>
            </a:r>
            <a:endParaRPr sz="700"/>
          </a:p>
        </p:txBody>
      </p:sp>
      <p:sp>
        <p:nvSpPr>
          <p:cNvPr id="879" name="Google Shape;879;p71"/>
          <p:cNvSpPr/>
          <p:nvPr/>
        </p:nvSpPr>
        <p:spPr>
          <a:xfrm>
            <a:off x="6144325" y="1062825"/>
            <a:ext cx="2700000" cy="27894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accent3"/>
                </a:solidFill>
                <a:latin typeface="Urbanist"/>
                <a:ea typeface="Urbanist"/>
                <a:cs typeface="Urbanist"/>
                <a:sym typeface="Urbanist"/>
              </a:rPr>
              <a:t>Women and small creators were disproportionately impacted by the ban, revealing inequities in digital access.</a:t>
            </a:r>
            <a:endParaRPr sz="2200">
              <a:solidFill>
                <a:schemeClr val="accent3"/>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4"/>
          <p:cNvSpPr/>
          <p:nvPr/>
        </p:nvSpPr>
        <p:spPr>
          <a:xfrm>
            <a:off x="4618950" y="228600"/>
            <a:ext cx="42969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39" name="Google Shape;539;p54"/>
          <p:cNvSpPr/>
          <p:nvPr/>
        </p:nvSpPr>
        <p:spPr>
          <a:xfrm>
            <a:off x="4618950" y="90637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0" name="Google Shape;540;p54"/>
          <p:cNvSpPr/>
          <p:nvPr/>
        </p:nvSpPr>
        <p:spPr>
          <a:xfrm>
            <a:off x="4618950" y="158417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1" name="Google Shape;541;p54"/>
          <p:cNvSpPr/>
          <p:nvPr/>
        </p:nvSpPr>
        <p:spPr>
          <a:xfrm>
            <a:off x="4618950" y="2261950"/>
            <a:ext cx="42969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2" name="Google Shape;542;p54"/>
          <p:cNvSpPr/>
          <p:nvPr/>
        </p:nvSpPr>
        <p:spPr>
          <a:xfrm>
            <a:off x="4618950" y="2939750"/>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3" name="Google Shape;543;p54"/>
          <p:cNvSpPr/>
          <p:nvPr/>
        </p:nvSpPr>
        <p:spPr>
          <a:xfrm>
            <a:off x="4618950" y="3617525"/>
            <a:ext cx="42969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544" name="Google Shape;544;p54"/>
          <p:cNvGrpSpPr/>
          <p:nvPr/>
        </p:nvGrpSpPr>
        <p:grpSpPr>
          <a:xfrm rot="-5400000">
            <a:off x="8556505" y="430775"/>
            <a:ext cx="204654" cy="204654"/>
            <a:chOff x="259788" y="1923155"/>
            <a:chExt cx="409800" cy="409800"/>
          </a:xfrm>
        </p:grpSpPr>
        <p:sp>
          <p:nvSpPr>
            <p:cNvPr id="545" name="Google Shape;545;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46" name="Google Shape;546;p54"/>
            <p:cNvGrpSpPr/>
            <p:nvPr/>
          </p:nvGrpSpPr>
          <p:grpSpPr>
            <a:xfrm>
              <a:off x="362088" y="2093825"/>
              <a:ext cx="205200" cy="102600"/>
              <a:chOff x="498725" y="2069800"/>
              <a:chExt cx="205200" cy="102600"/>
            </a:xfrm>
          </p:grpSpPr>
          <p:cxnSp>
            <p:nvCxnSpPr>
              <p:cNvPr id="547" name="Google Shape;547;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48" name="Google Shape;548;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49" name="Google Shape;549;p54"/>
          <p:cNvGrpSpPr/>
          <p:nvPr/>
        </p:nvGrpSpPr>
        <p:grpSpPr>
          <a:xfrm rot="-5400000">
            <a:off x="8556505" y="1108560"/>
            <a:ext cx="204654" cy="204654"/>
            <a:chOff x="259788" y="1923155"/>
            <a:chExt cx="409800" cy="409800"/>
          </a:xfrm>
        </p:grpSpPr>
        <p:sp>
          <p:nvSpPr>
            <p:cNvPr id="550" name="Google Shape;550;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51" name="Google Shape;551;p54"/>
            <p:cNvGrpSpPr/>
            <p:nvPr/>
          </p:nvGrpSpPr>
          <p:grpSpPr>
            <a:xfrm>
              <a:off x="362088" y="2093825"/>
              <a:ext cx="205200" cy="102600"/>
              <a:chOff x="498725" y="2069800"/>
              <a:chExt cx="205200" cy="102600"/>
            </a:xfrm>
          </p:grpSpPr>
          <p:cxnSp>
            <p:nvCxnSpPr>
              <p:cNvPr id="552" name="Google Shape;552;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53" name="Google Shape;553;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54" name="Google Shape;554;p54"/>
          <p:cNvGrpSpPr/>
          <p:nvPr/>
        </p:nvGrpSpPr>
        <p:grpSpPr>
          <a:xfrm rot="-5400000">
            <a:off x="8556505" y="1786345"/>
            <a:ext cx="204654" cy="204654"/>
            <a:chOff x="259788" y="1923155"/>
            <a:chExt cx="409800" cy="409800"/>
          </a:xfrm>
        </p:grpSpPr>
        <p:sp>
          <p:nvSpPr>
            <p:cNvPr id="555" name="Google Shape;555;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56" name="Google Shape;556;p54"/>
            <p:cNvGrpSpPr/>
            <p:nvPr/>
          </p:nvGrpSpPr>
          <p:grpSpPr>
            <a:xfrm>
              <a:off x="362088" y="2093825"/>
              <a:ext cx="205200" cy="102600"/>
              <a:chOff x="498725" y="2069800"/>
              <a:chExt cx="205200" cy="102600"/>
            </a:xfrm>
          </p:grpSpPr>
          <p:cxnSp>
            <p:nvCxnSpPr>
              <p:cNvPr id="557" name="Google Shape;557;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58" name="Google Shape;558;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59" name="Google Shape;559;p54"/>
          <p:cNvGrpSpPr/>
          <p:nvPr/>
        </p:nvGrpSpPr>
        <p:grpSpPr>
          <a:xfrm rot="-5400000">
            <a:off x="8556505" y="2464130"/>
            <a:ext cx="204654" cy="204654"/>
            <a:chOff x="259788" y="1923155"/>
            <a:chExt cx="409800" cy="409800"/>
          </a:xfrm>
        </p:grpSpPr>
        <p:sp>
          <p:nvSpPr>
            <p:cNvPr id="560" name="Google Shape;560;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61" name="Google Shape;561;p54"/>
            <p:cNvGrpSpPr/>
            <p:nvPr/>
          </p:nvGrpSpPr>
          <p:grpSpPr>
            <a:xfrm>
              <a:off x="362088" y="2093825"/>
              <a:ext cx="205200" cy="102600"/>
              <a:chOff x="498725" y="2069800"/>
              <a:chExt cx="205200" cy="102600"/>
            </a:xfrm>
          </p:grpSpPr>
          <p:cxnSp>
            <p:nvCxnSpPr>
              <p:cNvPr id="562" name="Google Shape;562;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63" name="Google Shape;563;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64" name="Google Shape;564;p54"/>
          <p:cNvGrpSpPr/>
          <p:nvPr/>
        </p:nvGrpSpPr>
        <p:grpSpPr>
          <a:xfrm rot="-5400000">
            <a:off x="8556505" y="3141915"/>
            <a:ext cx="204654" cy="204654"/>
            <a:chOff x="259788" y="1923155"/>
            <a:chExt cx="409800" cy="409800"/>
          </a:xfrm>
        </p:grpSpPr>
        <p:sp>
          <p:nvSpPr>
            <p:cNvPr id="565" name="Google Shape;565;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66" name="Google Shape;566;p54"/>
            <p:cNvGrpSpPr/>
            <p:nvPr/>
          </p:nvGrpSpPr>
          <p:grpSpPr>
            <a:xfrm>
              <a:off x="362088" y="2093825"/>
              <a:ext cx="205200" cy="102600"/>
              <a:chOff x="498725" y="2069800"/>
              <a:chExt cx="205200" cy="102600"/>
            </a:xfrm>
          </p:grpSpPr>
          <p:cxnSp>
            <p:nvCxnSpPr>
              <p:cNvPr id="567" name="Google Shape;567;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68" name="Google Shape;568;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69" name="Google Shape;569;p54"/>
          <p:cNvGrpSpPr/>
          <p:nvPr/>
        </p:nvGrpSpPr>
        <p:grpSpPr>
          <a:xfrm rot="-5400000">
            <a:off x="8556505" y="3819700"/>
            <a:ext cx="204654" cy="204654"/>
            <a:chOff x="259788" y="1923155"/>
            <a:chExt cx="409800" cy="409800"/>
          </a:xfrm>
        </p:grpSpPr>
        <p:sp>
          <p:nvSpPr>
            <p:cNvPr id="570" name="Google Shape;570;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71" name="Google Shape;571;p54"/>
            <p:cNvGrpSpPr/>
            <p:nvPr/>
          </p:nvGrpSpPr>
          <p:grpSpPr>
            <a:xfrm>
              <a:off x="362088" y="2093825"/>
              <a:ext cx="205200" cy="102600"/>
              <a:chOff x="498725" y="2069800"/>
              <a:chExt cx="205200" cy="102600"/>
            </a:xfrm>
          </p:grpSpPr>
          <p:cxnSp>
            <p:nvCxnSpPr>
              <p:cNvPr id="572" name="Google Shape;572;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73" name="Google Shape;573;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574" name="Google Shape;574;p54"/>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575" name="Google Shape;575;p54"/>
          <p:cNvSpPr txBox="1"/>
          <p:nvPr>
            <p:ph idx="4" type="subTitle"/>
          </p:nvPr>
        </p:nvSpPr>
        <p:spPr>
          <a:xfrm>
            <a:off x="4744575" y="387150"/>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576" name="Google Shape;576;p54"/>
          <p:cNvSpPr txBox="1"/>
          <p:nvPr>
            <p:ph idx="5" type="subTitle"/>
          </p:nvPr>
        </p:nvSpPr>
        <p:spPr>
          <a:xfrm>
            <a:off x="4744575" y="1064088"/>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577" name="Google Shape;577;p54"/>
          <p:cNvSpPr txBox="1"/>
          <p:nvPr>
            <p:ph idx="6" type="subTitle"/>
          </p:nvPr>
        </p:nvSpPr>
        <p:spPr>
          <a:xfrm>
            <a:off x="4744575" y="1741025"/>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sp>
        <p:nvSpPr>
          <p:cNvPr id="578" name="Google Shape;578;p54"/>
          <p:cNvSpPr txBox="1"/>
          <p:nvPr>
            <p:ph idx="7" type="subTitle"/>
          </p:nvPr>
        </p:nvSpPr>
        <p:spPr>
          <a:xfrm>
            <a:off x="4744575" y="2422306"/>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a:t>
            </a:r>
            <a:endParaRPr/>
          </a:p>
        </p:txBody>
      </p:sp>
      <p:sp>
        <p:nvSpPr>
          <p:cNvPr id="579" name="Google Shape;579;p54"/>
          <p:cNvSpPr txBox="1"/>
          <p:nvPr>
            <p:ph idx="8" type="subTitle"/>
          </p:nvPr>
        </p:nvSpPr>
        <p:spPr>
          <a:xfrm>
            <a:off x="4744575" y="3096606"/>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5</a:t>
            </a:r>
            <a:endParaRPr/>
          </a:p>
        </p:txBody>
      </p:sp>
      <p:sp>
        <p:nvSpPr>
          <p:cNvPr id="580" name="Google Shape;580;p54"/>
          <p:cNvSpPr txBox="1"/>
          <p:nvPr>
            <p:ph idx="9" type="subTitle"/>
          </p:nvPr>
        </p:nvSpPr>
        <p:spPr>
          <a:xfrm>
            <a:off x="4744575" y="3770931"/>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6</a:t>
            </a:r>
            <a:endParaRPr/>
          </a:p>
        </p:txBody>
      </p:sp>
      <p:sp>
        <p:nvSpPr>
          <p:cNvPr id="581" name="Google Shape;581;p54"/>
          <p:cNvSpPr txBox="1"/>
          <p:nvPr>
            <p:ph idx="13" type="subTitle"/>
          </p:nvPr>
        </p:nvSpPr>
        <p:spPr>
          <a:xfrm>
            <a:off x="5067075" y="387150"/>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582" name="Google Shape;582;p54"/>
          <p:cNvSpPr txBox="1"/>
          <p:nvPr>
            <p:ph idx="14" type="subTitle"/>
          </p:nvPr>
        </p:nvSpPr>
        <p:spPr>
          <a:xfrm>
            <a:off x="5067075" y="1064088"/>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Research Goals</a:t>
            </a:r>
            <a:endParaRPr/>
          </a:p>
        </p:txBody>
      </p:sp>
      <p:sp>
        <p:nvSpPr>
          <p:cNvPr id="583" name="Google Shape;583;p54"/>
          <p:cNvSpPr txBox="1"/>
          <p:nvPr>
            <p:ph idx="15" type="subTitle"/>
          </p:nvPr>
        </p:nvSpPr>
        <p:spPr>
          <a:xfrm>
            <a:off x="5067075" y="1741025"/>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Methodology</a:t>
            </a:r>
            <a:endParaRPr/>
          </a:p>
        </p:txBody>
      </p:sp>
      <p:sp>
        <p:nvSpPr>
          <p:cNvPr id="584" name="Google Shape;584;p54"/>
          <p:cNvSpPr txBox="1"/>
          <p:nvPr>
            <p:ph idx="16" type="subTitle"/>
          </p:nvPr>
        </p:nvSpPr>
        <p:spPr>
          <a:xfrm>
            <a:off x="5067075" y="2422306"/>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Key Findings</a:t>
            </a:r>
            <a:endParaRPr/>
          </a:p>
        </p:txBody>
      </p:sp>
      <p:sp>
        <p:nvSpPr>
          <p:cNvPr id="585" name="Google Shape;585;p54"/>
          <p:cNvSpPr txBox="1"/>
          <p:nvPr>
            <p:ph idx="17" type="subTitle"/>
          </p:nvPr>
        </p:nvSpPr>
        <p:spPr>
          <a:xfrm>
            <a:off x="5067075" y="3096606"/>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Design Implications</a:t>
            </a:r>
            <a:endParaRPr/>
          </a:p>
        </p:txBody>
      </p:sp>
      <p:sp>
        <p:nvSpPr>
          <p:cNvPr id="586" name="Google Shape;586;p54"/>
          <p:cNvSpPr txBox="1"/>
          <p:nvPr>
            <p:ph idx="18" type="subTitle"/>
          </p:nvPr>
        </p:nvSpPr>
        <p:spPr>
          <a:xfrm>
            <a:off x="5067075" y="3770931"/>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Contributions</a:t>
            </a:r>
            <a:endParaRPr/>
          </a:p>
        </p:txBody>
      </p:sp>
      <p:sp>
        <p:nvSpPr>
          <p:cNvPr id="587" name="Google Shape;587;p54"/>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588" name="Google Shape;588;p54"/>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589" name="Google Shape;589;p54"/>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pic>
        <p:nvPicPr>
          <p:cNvPr id="590" name="Google Shape;590;p54" title="Screenshot 2025-10-14 at 12.40.08 PM.png"/>
          <p:cNvPicPr preferRelativeResize="0"/>
          <p:nvPr/>
        </p:nvPicPr>
        <p:blipFill>
          <a:blip r:embed="rId3">
            <a:alphaModFix/>
          </a:blip>
          <a:stretch>
            <a:fillRect/>
          </a:stretch>
        </p:blipFill>
        <p:spPr>
          <a:xfrm>
            <a:off x="503875" y="1064100"/>
            <a:ext cx="3267600" cy="2995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72"/>
          <p:cNvSpPr txBox="1"/>
          <p:nvPr>
            <p:ph type="title"/>
          </p:nvPr>
        </p:nvSpPr>
        <p:spPr>
          <a:xfrm>
            <a:off x="228600" y="561573"/>
            <a:ext cx="6480300" cy="5634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 Experiences</a:t>
            </a:r>
            <a:endParaRPr/>
          </a:p>
        </p:txBody>
      </p:sp>
      <p:grpSp>
        <p:nvGrpSpPr>
          <p:cNvPr id="885" name="Google Shape;885;p72"/>
          <p:cNvGrpSpPr/>
          <p:nvPr/>
        </p:nvGrpSpPr>
        <p:grpSpPr>
          <a:xfrm>
            <a:off x="4416325" y="1376687"/>
            <a:ext cx="2595900" cy="3047725"/>
            <a:chOff x="4618950" y="1338450"/>
            <a:chExt cx="2595900" cy="3047725"/>
          </a:xfrm>
        </p:grpSpPr>
        <p:grpSp>
          <p:nvGrpSpPr>
            <p:cNvPr id="886" name="Google Shape;886;p72"/>
            <p:cNvGrpSpPr/>
            <p:nvPr/>
          </p:nvGrpSpPr>
          <p:grpSpPr>
            <a:xfrm>
              <a:off x="4618950" y="1338450"/>
              <a:ext cx="2595900" cy="2595995"/>
              <a:chOff x="4618950" y="1338450"/>
              <a:chExt cx="2595900" cy="2595995"/>
            </a:xfrm>
          </p:grpSpPr>
          <p:grpSp>
            <p:nvGrpSpPr>
              <p:cNvPr id="887" name="Google Shape;887;p72"/>
              <p:cNvGrpSpPr/>
              <p:nvPr/>
            </p:nvGrpSpPr>
            <p:grpSpPr>
              <a:xfrm>
                <a:off x="4618950" y="1338450"/>
                <a:ext cx="2595900" cy="2595900"/>
                <a:chOff x="4618950" y="1338450"/>
                <a:chExt cx="2595900" cy="2595900"/>
              </a:xfrm>
            </p:grpSpPr>
            <p:sp>
              <p:nvSpPr>
                <p:cNvPr id="888" name="Google Shape;888;p72"/>
                <p:cNvSpPr/>
                <p:nvPr/>
              </p:nvSpPr>
              <p:spPr>
                <a:xfrm>
                  <a:off x="4618950" y="1338450"/>
                  <a:ext cx="2595900" cy="2595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Urbanist"/>
                    <a:ea typeface="Urbanist"/>
                    <a:cs typeface="Urbanist"/>
                    <a:sym typeface="Urbanist"/>
                  </a:endParaRPr>
                </a:p>
              </p:txBody>
            </p:sp>
            <p:sp>
              <p:nvSpPr>
                <p:cNvPr id="889" name="Google Shape;889;p72"/>
                <p:cNvSpPr txBox="1"/>
                <p:nvPr/>
              </p:nvSpPr>
              <p:spPr>
                <a:xfrm>
                  <a:off x="4845125" y="1993025"/>
                  <a:ext cx="2166300" cy="512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chemeClr val="lt1"/>
                      </a:solidFill>
                      <a:latin typeface="Urbanist"/>
                      <a:ea typeface="Urbanist"/>
                      <a:cs typeface="Urbanist"/>
                      <a:sym typeface="Urbanist"/>
                    </a:rPr>
                    <a:t>Informed, inspired, entertained, personal relevance, cultural ties </a:t>
                  </a:r>
                  <a:br>
                    <a:rPr b="1" lang="en" sz="1000">
                      <a:solidFill>
                        <a:schemeClr val="lt1"/>
                      </a:solidFill>
                      <a:latin typeface="Urbanist"/>
                      <a:ea typeface="Urbanist"/>
                      <a:cs typeface="Urbanist"/>
                      <a:sym typeface="Urbanist"/>
                    </a:rPr>
                  </a:br>
                  <a:br>
                    <a:rPr b="1" lang="en" sz="1000">
                      <a:solidFill>
                        <a:schemeClr val="lt1"/>
                      </a:solidFill>
                      <a:latin typeface="Urbanist"/>
                      <a:ea typeface="Urbanist"/>
                      <a:cs typeface="Urbanist"/>
                      <a:sym typeface="Urbanist"/>
                    </a:rPr>
                  </a:br>
                  <a:r>
                    <a:rPr b="1" lang="en" sz="1000">
                      <a:solidFill>
                        <a:schemeClr val="lt1"/>
                      </a:solidFill>
                      <a:latin typeface="Urbanist"/>
                      <a:ea typeface="Urbanist"/>
                      <a:cs typeface="Urbanist"/>
                      <a:sym typeface="Urbanist"/>
                    </a:rPr>
                    <a:t>(e.g., PCOS-friendly food, travel videos, AI interpretations of Hindu deities).</a:t>
                  </a:r>
                  <a:endParaRPr sz="1000">
                    <a:solidFill>
                      <a:schemeClr val="lt1"/>
                    </a:solidFill>
                    <a:latin typeface="Urbanist Medium"/>
                    <a:ea typeface="Urbanist Medium"/>
                    <a:cs typeface="Urbanist Medium"/>
                    <a:sym typeface="Urbanist Medium"/>
                  </a:endParaRPr>
                </a:p>
              </p:txBody>
            </p:sp>
          </p:grpSp>
          <p:grpSp>
            <p:nvGrpSpPr>
              <p:cNvPr id="890" name="Google Shape;890;p72"/>
              <p:cNvGrpSpPr/>
              <p:nvPr/>
            </p:nvGrpSpPr>
            <p:grpSpPr>
              <a:xfrm>
                <a:off x="5380050" y="2860744"/>
                <a:ext cx="1073700" cy="1073700"/>
                <a:chOff x="5380050" y="2860744"/>
                <a:chExt cx="1073700" cy="1073700"/>
              </a:xfrm>
            </p:grpSpPr>
            <p:sp>
              <p:nvSpPr>
                <p:cNvPr id="891" name="Google Shape;891;p72"/>
                <p:cNvSpPr/>
                <p:nvPr/>
              </p:nvSpPr>
              <p:spPr>
                <a:xfrm>
                  <a:off x="5380050" y="2860744"/>
                  <a:ext cx="1073700" cy="1073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Urbanist"/>
                    <a:ea typeface="Urbanist"/>
                    <a:cs typeface="Urbanist"/>
                    <a:sym typeface="Urbanist"/>
                  </a:endParaRPr>
                </a:p>
              </p:txBody>
            </p:sp>
            <p:sp>
              <p:nvSpPr>
                <p:cNvPr id="892" name="Google Shape;892;p72"/>
                <p:cNvSpPr txBox="1"/>
                <p:nvPr/>
              </p:nvSpPr>
              <p:spPr>
                <a:xfrm>
                  <a:off x="5435700" y="3274425"/>
                  <a:ext cx="962400" cy="38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chemeClr val="dk1"/>
                      </a:solidFill>
                      <a:latin typeface="Urbanist"/>
                      <a:ea typeface="Urbanist"/>
                      <a:cs typeface="Urbanist"/>
                      <a:sym typeface="Urbanist"/>
                    </a:rPr>
                    <a:t>Content That Resonates</a:t>
                  </a:r>
                  <a:endParaRPr sz="1100">
                    <a:solidFill>
                      <a:schemeClr val="dk1"/>
                    </a:solidFill>
                    <a:latin typeface="Urbanist Medium"/>
                    <a:ea typeface="Urbanist Medium"/>
                    <a:cs typeface="Urbanist Medium"/>
                    <a:sym typeface="Urbanist Medium"/>
                  </a:endParaRPr>
                </a:p>
              </p:txBody>
            </p:sp>
          </p:grpSp>
        </p:grpSp>
        <p:sp>
          <p:nvSpPr>
            <p:cNvPr id="893" name="Google Shape;893;p72"/>
            <p:cNvSpPr txBox="1"/>
            <p:nvPr/>
          </p:nvSpPr>
          <p:spPr>
            <a:xfrm>
              <a:off x="5300700" y="4048075"/>
              <a:ext cx="1232400" cy="338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200">
                  <a:solidFill>
                    <a:schemeClr val="lt1"/>
                  </a:solidFill>
                  <a:latin typeface="Urbanist SemiBold"/>
                  <a:ea typeface="Urbanist SemiBold"/>
                  <a:cs typeface="Urbanist SemiBold"/>
                  <a:sym typeface="Urbanist SemiBold"/>
                </a:rPr>
                <a:t>Why Users Save Content</a:t>
              </a:r>
              <a:endParaRPr sz="1200">
                <a:solidFill>
                  <a:schemeClr val="lt1"/>
                </a:solidFill>
                <a:latin typeface="Urbanist SemiBold"/>
                <a:ea typeface="Urbanist SemiBold"/>
                <a:cs typeface="Urbanist SemiBold"/>
                <a:sym typeface="Urbanist SemiBold"/>
              </a:endParaRPr>
            </a:p>
          </p:txBody>
        </p:sp>
      </p:grpSp>
      <p:grpSp>
        <p:nvGrpSpPr>
          <p:cNvPr id="894" name="Google Shape;894;p72"/>
          <p:cNvGrpSpPr/>
          <p:nvPr/>
        </p:nvGrpSpPr>
        <p:grpSpPr>
          <a:xfrm>
            <a:off x="7528950" y="1115925"/>
            <a:ext cx="1232400" cy="3270250"/>
            <a:chOff x="7528950" y="1115925"/>
            <a:chExt cx="1232400" cy="3270250"/>
          </a:xfrm>
        </p:grpSpPr>
        <p:sp>
          <p:nvSpPr>
            <p:cNvPr id="895" name="Google Shape;895;p72"/>
            <p:cNvSpPr txBox="1"/>
            <p:nvPr/>
          </p:nvSpPr>
          <p:spPr>
            <a:xfrm>
              <a:off x="7528950" y="4048075"/>
              <a:ext cx="1232400" cy="338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Urbanist SemiBold"/>
                  <a:ea typeface="Urbanist SemiBold"/>
                  <a:cs typeface="Urbanist SemiBold"/>
                  <a:sym typeface="Urbanist SemiBold"/>
                </a:rPr>
                <a:t>Content Engagement &amp; Concerns</a:t>
              </a:r>
              <a:endParaRPr sz="1000">
                <a:solidFill>
                  <a:schemeClr val="lt1"/>
                </a:solidFill>
                <a:latin typeface="Urbanist SemiBold"/>
                <a:ea typeface="Urbanist SemiBold"/>
                <a:cs typeface="Urbanist SemiBold"/>
                <a:sym typeface="Urbanist SemiBold"/>
              </a:endParaRPr>
            </a:p>
          </p:txBody>
        </p:sp>
        <p:grpSp>
          <p:nvGrpSpPr>
            <p:cNvPr id="896" name="Google Shape;896;p72"/>
            <p:cNvGrpSpPr/>
            <p:nvPr/>
          </p:nvGrpSpPr>
          <p:grpSpPr>
            <a:xfrm>
              <a:off x="8146375" y="1115925"/>
              <a:ext cx="388500" cy="2818650"/>
              <a:chOff x="8146375" y="1115925"/>
              <a:chExt cx="388500" cy="2818650"/>
            </a:xfrm>
          </p:grpSpPr>
          <p:sp>
            <p:nvSpPr>
              <p:cNvPr id="897" name="Google Shape;897;p72"/>
              <p:cNvSpPr txBox="1"/>
              <p:nvPr/>
            </p:nvSpPr>
            <p:spPr>
              <a:xfrm>
                <a:off x="8146375" y="1115925"/>
                <a:ext cx="388500" cy="338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Urbanist SemiBold"/>
                    <a:ea typeface="Urbanist SemiBold"/>
                    <a:cs typeface="Urbanist SemiBold"/>
                    <a:sym typeface="Urbanist SemiBold"/>
                  </a:rPr>
                  <a:t>38.88%</a:t>
                </a:r>
                <a:endParaRPr sz="1000">
                  <a:solidFill>
                    <a:schemeClr val="lt1"/>
                  </a:solidFill>
                  <a:latin typeface="Urbanist SemiBold"/>
                  <a:ea typeface="Urbanist SemiBold"/>
                  <a:cs typeface="Urbanist SemiBold"/>
                  <a:sym typeface="Urbanist SemiBold"/>
                </a:endParaRPr>
              </a:p>
            </p:txBody>
          </p:sp>
          <p:grpSp>
            <p:nvGrpSpPr>
              <p:cNvPr id="898" name="Google Shape;898;p72"/>
              <p:cNvGrpSpPr/>
              <p:nvPr/>
            </p:nvGrpSpPr>
            <p:grpSpPr>
              <a:xfrm>
                <a:off x="8146375" y="1567550"/>
                <a:ext cx="388500" cy="2367025"/>
                <a:chOff x="8146375" y="1567550"/>
                <a:chExt cx="388500" cy="2367025"/>
              </a:xfrm>
            </p:grpSpPr>
            <p:sp>
              <p:nvSpPr>
                <p:cNvPr id="899" name="Google Shape;899;p72"/>
                <p:cNvSpPr/>
                <p:nvPr/>
              </p:nvSpPr>
              <p:spPr>
                <a:xfrm>
                  <a:off x="8146375" y="1567550"/>
                  <a:ext cx="388500" cy="23670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00" name="Google Shape;900;p72"/>
                <p:cNvSpPr txBox="1"/>
                <p:nvPr/>
              </p:nvSpPr>
              <p:spPr>
                <a:xfrm>
                  <a:off x="8146375" y="3596475"/>
                  <a:ext cx="388500" cy="338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2</a:t>
                  </a:r>
                  <a:endParaRPr b="1" sz="1000">
                    <a:solidFill>
                      <a:schemeClr val="dk1"/>
                    </a:solidFill>
                    <a:latin typeface="Urbanist"/>
                    <a:ea typeface="Urbanist"/>
                    <a:cs typeface="Urbanist"/>
                    <a:sym typeface="Urbanist"/>
                  </a:endParaRPr>
                </a:p>
              </p:txBody>
            </p:sp>
          </p:grpSp>
        </p:grpSp>
        <p:grpSp>
          <p:nvGrpSpPr>
            <p:cNvPr id="901" name="Google Shape;901;p72"/>
            <p:cNvGrpSpPr/>
            <p:nvPr/>
          </p:nvGrpSpPr>
          <p:grpSpPr>
            <a:xfrm>
              <a:off x="7727125" y="2012463"/>
              <a:ext cx="388500" cy="1922113"/>
              <a:chOff x="7727125" y="2012463"/>
              <a:chExt cx="388500" cy="1922113"/>
            </a:xfrm>
          </p:grpSpPr>
          <p:grpSp>
            <p:nvGrpSpPr>
              <p:cNvPr id="902" name="Google Shape;902;p72"/>
              <p:cNvGrpSpPr/>
              <p:nvPr/>
            </p:nvGrpSpPr>
            <p:grpSpPr>
              <a:xfrm>
                <a:off x="7727125" y="2350575"/>
                <a:ext cx="388500" cy="1584000"/>
                <a:chOff x="7727125" y="2350575"/>
                <a:chExt cx="388500" cy="1584000"/>
              </a:xfrm>
            </p:grpSpPr>
            <p:sp>
              <p:nvSpPr>
                <p:cNvPr id="903" name="Google Shape;903;p72"/>
                <p:cNvSpPr/>
                <p:nvPr/>
              </p:nvSpPr>
              <p:spPr>
                <a:xfrm>
                  <a:off x="7727125" y="2350575"/>
                  <a:ext cx="388500" cy="15840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04" name="Google Shape;904;p72"/>
                <p:cNvSpPr txBox="1"/>
                <p:nvPr/>
              </p:nvSpPr>
              <p:spPr>
                <a:xfrm>
                  <a:off x="7727125" y="3596475"/>
                  <a:ext cx="388500" cy="338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solidFill>
                        <a:schemeClr val="dk1"/>
                      </a:solidFill>
                      <a:latin typeface="Urbanist"/>
                      <a:ea typeface="Urbanist"/>
                      <a:cs typeface="Urbanist"/>
                      <a:sym typeface="Urbanist"/>
                    </a:rPr>
                    <a:t>1</a:t>
                  </a:r>
                  <a:endParaRPr b="1" sz="1000">
                    <a:solidFill>
                      <a:schemeClr val="dk1"/>
                    </a:solidFill>
                    <a:latin typeface="Urbanist"/>
                    <a:ea typeface="Urbanist"/>
                    <a:cs typeface="Urbanist"/>
                    <a:sym typeface="Urbanist"/>
                  </a:endParaRPr>
                </a:p>
              </p:txBody>
            </p:sp>
          </p:grpSp>
          <p:sp>
            <p:nvSpPr>
              <p:cNvPr id="905" name="Google Shape;905;p72"/>
              <p:cNvSpPr txBox="1"/>
              <p:nvPr/>
            </p:nvSpPr>
            <p:spPr>
              <a:xfrm>
                <a:off x="7727125" y="2012463"/>
                <a:ext cx="388500" cy="338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Urbanist SemiBold"/>
                    <a:ea typeface="Urbanist SemiBold"/>
                    <a:cs typeface="Urbanist SemiBold"/>
                    <a:sym typeface="Urbanist SemiBold"/>
                  </a:rPr>
                  <a:t>31.72%</a:t>
                </a:r>
                <a:endParaRPr sz="1000">
                  <a:solidFill>
                    <a:schemeClr val="lt1"/>
                  </a:solidFill>
                  <a:latin typeface="Urbanist SemiBold"/>
                  <a:ea typeface="Urbanist SemiBold"/>
                  <a:cs typeface="Urbanist SemiBold"/>
                  <a:sym typeface="Urbanist SemiBold"/>
                </a:endParaRPr>
              </a:p>
            </p:txBody>
          </p:sp>
        </p:grpSp>
      </p:grpSp>
      <p:sp>
        <p:nvSpPr>
          <p:cNvPr id="906" name="Google Shape;906;p72"/>
          <p:cNvSpPr txBox="1"/>
          <p:nvPr>
            <p:ph idx="1" type="body"/>
          </p:nvPr>
        </p:nvSpPr>
        <p:spPr>
          <a:xfrm>
            <a:off x="228600" y="1404900"/>
            <a:ext cx="4076400" cy="3047700"/>
          </a:xfrm>
          <a:prstGeom prst="rect">
            <a:avLst/>
          </a:prstGeom>
        </p:spPr>
        <p:txBody>
          <a:bodyPr anchorCtr="0" anchor="b" bIns="91425" lIns="0" spcFirstLastPara="1" rIns="91425" wrap="square" tIns="91425">
            <a:noAutofit/>
          </a:bodyPr>
          <a:lstStyle/>
          <a:p>
            <a:pPr indent="0" lvl="0" marL="0" rtl="0" algn="l">
              <a:spcBef>
                <a:spcPts val="0"/>
              </a:spcBef>
              <a:spcAft>
                <a:spcPts val="0"/>
              </a:spcAft>
              <a:buNone/>
            </a:pPr>
            <a:r>
              <a:rPr b="1" lang="en" sz="2400">
                <a:solidFill>
                  <a:schemeClr val="accent3"/>
                </a:solidFill>
              </a:rPr>
              <a:t>Top Concerns Reported:</a:t>
            </a:r>
            <a:endParaRPr b="1" sz="2400">
              <a:solidFill>
                <a:schemeClr val="accent3"/>
              </a:solidFill>
            </a:endParaRPr>
          </a:p>
          <a:p>
            <a:pPr indent="0" lvl="0" marL="0" rtl="0" algn="l">
              <a:spcBef>
                <a:spcPts val="800"/>
              </a:spcBef>
              <a:spcAft>
                <a:spcPts val="0"/>
              </a:spcAft>
              <a:buNone/>
            </a:pPr>
            <a:r>
              <a:rPr lang="en" sz="1500"/>
              <a:t>Fake News / Misinformation: </a:t>
            </a:r>
            <a:r>
              <a:rPr lang="en" sz="1500">
                <a:solidFill>
                  <a:schemeClr val="accent3"/>
                </a:solidFill>
              </a:rPr>
              <a:t>25.09%</a:t>
            </a:r>
            <a:endParaRPr sz="1500">
              <a:solidFill>
                <a:schemeClr val="accent3"/>
              </a:solidFill>
            </a:endParaRPr>
          </a:p>
          <a:p>
            <a:pPr indent="0" lvl="0" marL="0" rtl="0" algn="l">
              <a:spcBef>
                <a:spcPts val="800"/>
              </a:spcBef>
              <a:spcAft>
                <a:spcPts val="0"/>
              </a:spcAft>
              <a:buNone/>
            </a:pPr>
            <a:r>
              <a:rPr lang="en" sz="1500"/>
              <a:t>Hate Speech &amp; Sexual Exploitation: </a:t>
            </a:r>
            <a:r>
              <a:rPr lang="en" sz="1500">
                <a:solidFill>
                  <a:schemeClr val="accent3"/>
                </a:solidFill>
              </a:rPr>
              <a:t>15.55% each</a:t>
            </a:r>
            <a:endParaRPr sz="1500">
              <a:solidFill>
                <a:schemeClr val="accent3"/>
              </a:solidFill>
            </a:endParaRPr>
          </a:p>
          <a:p>
            <a:pPr indent="0" lvl="0" marL="0" rtl="0" algn="l">
              <a:spcBef>
                <a:spcPts val="800"/>
              </a:spcBef>
              <a:spcAft>
                <a:spcPts val="800"/>
              </a:spcAft>
              <a:buNone/>
            </a:pPr>
            <a:r>
              <a:rPr lang="en" sz="1500"/>
              <a:t>Content Against Nepali Societal Values:</a:t>
            </a:r>
            <a:r>
              <a:rPr lang="en" sz="1500">
                <a:solidFill>
                  <a:schemeClr val="accent3"/>
                </a:solidFill>
              </a:rPr>
              <a:t> 11.66%</a:t>
            </a:r>
            <a:endParaRPr sz="1500">
              <a:solidFill>
                <a:schemeClr val="accent3"/>
              </a:solidFill>
            </a:endParaRPr>
          </a:p>
        </p:txBody>
      </p:sp>
      <p:sp>
        <p:nvSpPr>
          <p:cNvPr id="907" name="Google Shape;907;p72"/>
          <p:cNvSpPr/>
          <p:nvPr/>
        </p:nvSpPr>
        <p:spPr>
          <a:xfrm>
            <a:off x="6056425" y="228600"/>
            <a:ext cx="3016200" cy="819900"/>
          </a:xfrm>
          <a:prstGeom prst="rect">
            <a:avLst/>
          </a:prstGeom>
          <a:solidFill>
            <a:schemeClr val="dk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lt1"/>
              </a:buClr>
              <a:buSzPts val="1400"/>
              <a:buFont typeface="Urbanist"/>
              <a:buAutoNum type="arabicPeriod"/>
            </a:pPr>
            <a:r>
              <a:rPr lang="en">
                <a:solidFill>
                  <a:schemeClr val="lt1"/>
                </a:solidFill>
                <a:latin typeface="Urbanist"/>
                <a:ea typeface="Urbanist"/>
                <a:cs typeface="Urbanist"/>
                <a:sym typeface="Urbanist"/>
              </a:rPr>
              <a:t>Users with favorite content</a:t>
            </a:r>
            <a:endParaRPr>
              <a:solidFill>
                <a:schemeClr val="lt1"/>
              </a:solidFill>
              <a:latin typeface="Urbanist"/>
              <a:ea typeface="Urbanist"/>
              <a:cs typeface="Urbanist"/>
              <a:sym typeface="Urbanist"/>
            </a:endParaRPr>
          </a:p>
          <a:p>
            <a:pPr indent="-317500" lvl="0" marL="457200" rtl="0" algn="l">
              <a:spcBef>
                <a:spcPts val="0"/>
              </a:spcBef>
              <a:spcAft>
                <a:spcPts val="0"/>
              </a:spcAft>
              <a:buClr>
                <a:schemeClr val="lt1"/>
              </a:buClr>
              <a:buSzPts val="1400"/>
              <a:buFont typeface="Urbanist"/>
              <a:buAutoNum type="arabicPeriod"/>
            </a:pPr>
            <a:r>
              <a:rPr lang="en">
                <a:solidFill>
                  <a:schemeClr val="lt1"/>
                </a:solidFill>
                <a:latin typeface="Urbanist"/>
                <a:ea typeface="Urbanist"/>
                <a:cs typeface="Urbanist"/>
                <a:sym typeface="Urbanist"/>
              </a:rPr>
              <a:t>Users encountering inappropriate content.</a:t>
            </a:r>
            <a:br>
              <a:rPr lang="en" sz="1300">
                <a:solidFill>
                  <a:schemeClr val="lt1"/>
                </a:solidFill>
                <a:latin typeface="Urbanist"/>
                <a:ea typeface="Urbanist"/>
                <a:cs typeface="Urbanist"/>
                <a:sym typeface="Urbanist"/>
              </a:rPr>
            </a:br>
            <a:endParaRPr sz="1300">
              <a:solidFill>
                <a:schemeClr val="lt1"/>
              </a:solidFill>
              <a:latin typeface="Urbanist"/>
              <a:ea typeface="Urbanist"/>
              <a:cs typeface="Urbanist"/>
              <a:sym typeface="Urbanist"/>
            </a:endParaRPr>
          </a:p>
        </p:txBody>
      </p:sp>
      <p:sp>
        <p:nvSpPr>
          <p:cNvPr id="908" name="Google Shape;908;p72"/>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909" name="Google Shape;909;p72"/>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910" name="Google Shape;910;p72"/>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
        <p:nvSpPr>
          <p:cNvPr id="911" name="Google Shape;911;p72"/>
          <p:cNvSpPr txBox="1"/>
          <p:nvPr>
            <p:ph idx="2" type="subTitle"/>
          </p:nvPr>
        </p:nvSpPr>
        <p:spPr>
          <a:xfrm>
            <a:off x="229175" y="22917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Key Findings</a:t>
            </a:r>
            <a:endParaRPr sz="1200"/>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73"/>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917" name="Google Shape;917;p73"/>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918" name="Google Shape;918;p73"/>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pic>
        <p:nvPicPr>
          <p:cNvPr id="919" name="Google Shape;919;p73" title="userfiles.png"/>
          <p:cNvPicPr preferRelativeResize="0"/>
          <p:nvPr/>
        </p:nvPicPr>
        <p:blipFill>
          <a:blip r:embed="rId3">
            <a:alphaModFix/>
          </a:blip>
          <a:stretch>
            <a:fillRect/>
          </a:stretch>
        </p:blipFill>
        <p:spPr>
          <a:xfrm>
            <a:off x="722275" y="157050"/>
            <a:ext cx="7793360" cy="4371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74"/>
          <p:cNvSpPr/>
          <p:nvPr/>
        </p:nvSpPr>
        <p:spPr>
          <a:xfrm>
            <a:off x="4282275" y="2186850"/>
            <a:ext cx="4098600" cy="2277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25" name="Google Shape;925;p74"/>
          <p:cNvSpPr/>
          <p:nvPr/>
        </p:nvSpPr>
        <p:spPr>
          <a:xfrm>
            <a:off x="706650" y="2470650"/>
            <a:ext cx="3235200" cy="15978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26" name="Google Shape;926;p74"/>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927" name="Google Shape;927;p74"/>
          <p:cNvSpPr txBox="1"/>
          <p:nvPr>
            <p:ph type="title"/>
          </p:nvPr>
        </p:nvSpPr>
        <p:spPr>
          <a:xfrm>
            <a:off x="228600" y="369300"/>
            <a:ext cx="6480300" cy="1597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Results | Motivations and Actions Surrounding the Ban</a:t>
            </a:r>
            <a:endParaRPr/>
          </a:p>
          <a:p>
            <a:pPr indent="0" lvl="0" marL="0" rtl="0" algn="l">
              <a:spcBef>
                <a:spcPts val="0"/>
              </a:spcBef>
              <a:spcAft>
                <a:spcPts val="0"/>
              </a:spcAft>
              <a:buNone/>
            </a:pPr>
            <a:r>
              <a:t/>
            </a:r>
            <a:endParaRPr/>
          </a:p>
        </p:txBody>
      </p:sp>
      <p:sp>
        <p:nvSpPr>
          <p:cNvPr id="928" name="Google Shape;928;p74"/>
          <p:cNvSpPr txBox="1"/>
          <p:nvPr>
            <p:ph idx="7" type="body"/>
          </p:nvPr>
        </p:nvSpPr>
        <p:spPr>
          <a:xfrm>
            <a:off x="897450" y="2969037"/>
            <a:ext cx="2864700" cy="808200"/>
          </a:xfrm>
          <a:prstGeom prst="rect">
            <a:avLst/>
          </a:prstGeom>
        </p:spPr>
        <p:txBody>
          <a:bodyPr anchorCtr="0" anchor="t" bIns="91425" lIns="0" spcFirstLastPara="1" rIns="91425" wrap="square" tIns="0">
            <a:sp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lt1"/>
                </a:solidFill>
                <a:latin typeface="Arial"/>
                <a:ea typeface="Arial"/>
                <a:cs typeface="Arial"/>
                <a:sym typeface="Arial"/>
              </a:rPr>
              <a:t>Stopping TikTok Usage Pre-Ban</a:t>
            </a:r>
            <a:endParaRPr sz="1500">
              <a:solidFill>
                <a:schemeClr val="lt1"/>
              </a:solidFill>
              <a:latin typeface="Arial"/>
              <a:ea typeface="Arial"/>
              <a:cs typeface="Arial"/>
              <a:sym typeface="Arial"/>
            </a:endParaRPr>
          </a:p>
          <a:p>
            <a:pPr indent="0" lvl="0" marL="0" rtl="0" algn="l">
              <a:spcBef>
                <a:spcPts val="0"/>
              </a:spcBef>
              <a:spcAft>
                <a:spcPts val="800"/>
              </a:spcAft>
              <a:buNone/>
            </a:pPr>
            <a:r>
              <a:t/>
            </a:r>
            <a:endParaRPr/>
          </a:p>
        </p:txBody>
      </p:sp>
      <p:sp>
        <p:nvSpPr>
          <p:cNvPr id="929" name="Google Shape;929;p74"/>
          <p:cNvSpPr txBox="1"/>
          <p:nvPr>
            <p:ph idx="8" type="subTitle"/>
          </p:nvPr>
        </p:nvSpPr>
        <p:spPr>
          <a:xfrm>
            <a:off x="4488625" y="2582725"/>
            <a:ext cx="3475200" cy="1597800"/>
          </a:xfrm>
          <a:prstGeom prst="rect">
            <a:avLst/>
          </a:prstGeom>
        </p:spPr>
        <p:txBody>
          <a:bodyPr anchorCtr="0" anchor="t" bIns="91425" lIns="0"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i="1" lang="en" sz="1400">
                <a:latin typeface="Roboto"/>
                <a:ea typeface="Roboto"/>
                <a:cs typeface="Roboto"/>
                <a:sym typeface="Roboto"/>
              </a:rPr>
              <a:t>“I wasn’t creating anything—just endlessly consuming content. I found myself glued to the screen and putting off my responsibilities. At first, it was entertaining, but eventually, I felt drained and realized the videos offered little value.”</a:t>
            </a:r>
            <a:endParaRPr sz="1400"/>
          </a:p>
        </p:txBody>
      </p:sp>
      <p:sp>
        <p:nvSpPr>
          <p:cNvPr id="930" name="Google Shape;930;p74"/>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931" name="Google Shape;931;p74"/>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932" name="Google Shape;932;p74"/>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75"/>
          <p:cNvSpPr/>
          <p:nvPr/>
        </p:nvSpPr>
        <p:spPr>
          <a:xfrm>
            <a:off x="4282275" y="2186850"/>
            <a:ext cx="4098600" cy="2277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38" name="Google Shape;938;p75"/>
          <p:cNvSpPr/>
          <p:nvPr/>
        </p:nvSpPr>
        <p:spPr>
          <a:xfrm>
            <a:off x="706650" y="2470650"/>
            <a:ext cx="3235200" cy="15978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39" name="Google Shape;939;p75"/>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940" name="Google Shape;940;p75"/>
          <p:cNvSpPr txBox="1"/>
          <p:nvPr>
            <p:ph type="title"/>
          </p:nvPr>
        </p:nvSpPr>
        <p:spPr>
          <a:xfrm>
            <a:off x="228600" y="369300"/>
            <a:ext cx="6480300" cy="1597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Results | Motivations and Actions Surrounding the Ban</a:t>
            </a:r>
            <a:endParaRPr/>
          </a:p>
          <a:p>
            <a:pPr indent="0" lvl="0" marL="0" rtl="0" algn="l">
              <a:spcBef>
                <a:spcPts val="0"/>
              </a:spcBef>
              <a:spcAft>
                <a:spcPts val="0"/>
              </a:spcAft>
              <a:buNone/>
            </a:pPr>
            <a:r>
              <a:t/>
            </a:r>
            <a:endParaRPr/>
          </a:p>
        </p:txBody>
      </p:sp>
      <p:sp>
        <p:nvSpPr>
          <p:cNvPr id="941" name="Google Shape;941;p75"/>
          <p:cNvSpPr txBox="1"/>
          <p:nvPr>
            <p:ph idx="7" type="body"/>
          </p:nvPr>
        </p:nvSpPr>
        <p:spPr>
          <a:xfrm>
            <a:off x="897450" y="2969037"/>
            <a:ext cx="2864700" cy="1073700"/>
          </a:xfrm>
          <a:prstGeom prst="rect">
            <a:avLst/>
          </a:prstGeom>
        </p:spPr>
        <p:txBody>
          <a:bodyPr anchorCtr="0" anchor="t" bIns="91425" lIns="0" spcFirstLastPara="1" rIns="91425" wrap="square" tIns="0">
            <a:sp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lt1"/>
                </a:solidFill>
                <a:latin typeface="Arial"/>
                <a:ea typeface="Arial"/>
                <a:cs typeface="Arial"/>
                <a:sym typeface="Arial"/>
              </a:rPr>
              <a:t>A Step Back for Small Creators</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l">
              <a:spcBef>
                <a:spcPts val="0"/>
              </a:spcBef>
              <a:spcAft>
                <a:spcPts val="800"/>
              </a:spcAft>
              <a:buNone/>
            </a:pPr>
            <a:r>
              <a:t/>
            </a:r>
            <a:endParaRPr/>
          </a:p>
        </p:txBody>
      </p:sp>
      <p:sp>
        <p:nvSpPr>
          <p:cNvPr id="942" name="Google Shape;942;p75"/>
          <p:cNvSpPr txBox="1"/>
          <p:nvPr>
            <p:ph idx="8" type="subTitle"/>
          </p:nvPr>
        </p:nvSpPr>
        <p:spPr>
          <a:xfrm>
            <a:off x="4488625" y="2411450"/>
            <a:ext cx="3475200" cy="1769100"/>
          </a:xfrm>
          <a:prstGeom prst="rect">
            <a:avLst/>
          </a:prstGeom>
        </p:spPr>
        <p:txBody>
          <a:bodyPr anchorCtr="0" anchor="t" bIns="91425" lIns="0"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i="1" lang="en" sz="1400">
                <a:latin typeface="Roboto"/>
                <a:ea typeface="Roboto"/>
                <a:cs typeface="Roboto"/>
                <a:sym typeface="Roboto"/>
              </a:rPr>
              <a:t>“TikTok was a very welcoming app for women creators in the sense that there were a lot of women creators in the appp [app], which I think has been reduced when transitioning from TikTok. The transition has cut a lot of small creators like small business owners, less digital-savvy users, and women as well.”</a:t>
            </a:r>
            <a:endParaRPr i="1" sz="14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400">
              <a:latin typeface="Roboto"/>
              <a:ea typeface="Roboto"/>
              <a:cs typeface="Roboto"/>
              <a:sym typeface="Roboto"/>
            </a:endParaRPr>
          </a:p>
        </p:txBody>
      </p:sp>
      <p:sp>
        <p:nvSpPr>
          <p:cNvPr id="943" name="Google Shape;943;p75"/>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944" name="Google Shape;944;p75"/>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945" name="Google Shape;945;p75"/>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76"/>
          <p:cNvSpPr/>
          <p:nvPr/>
        </p:nvSpPr>
        <p:spPr>
          <a:xfrm>
            <a:off x="4282275" y="2186850"/>
            <a:ext cx="4098600" cy="2277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51" name="Google Shape;951;p76"/>
          <p:cNvSpPr/>
          <p:nvPr/>
        </p:nvSpPr>
        <p:spPr>
          <a:xfrm>
            <a:off x="706650" y="2470650"/>
            <a:ext cx="3235200" cy="15978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52" name="Google Shape;952;p76"/>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953" name="Google Shape;953;p76"/>
          <p:cNvSpPr txBox="1"/>
          <p:nvPr>
            <p:ph type="title"/>
          </p:nvPr>
        </p:nvSpPr>
        <p:spPr>
          <a:xfrm>
            <a:off x="228600" y="369300"/>
            <a:ext cx="6480300" cy="1597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Results | Motivations and Actions Surrounding the Ban</a:t>
            </a:r>
            <a:endParaRPr/>
          </a:p>
          <a:p>
            <a:pPr indent="0" lvl="0" marL="0" rtl="0" algn="l">
              <a:spcBef>
                <a:spcPts val="0"/>
              </a:spcBef>
              <a:spcAft>
                <a:spcPts val="0"/>
              </a:spcAft>
              <a:buNone/>
            </a:pPr>
            <a:r>
              <a:t/>
            </a:r>
            <a:endParaRPr/>
          </a:p>
        </p:txBody>
      </p:sp>
      <p:sp>
        <p:nvSpPr>
          <p:cNvPr id="954" name="Google Shape;954;p76"/>
          <p:cNvSpPr txBox="1"/>
          <p:nvPr>
            <p:ph idx="7" type="body"/>
          </p:nvPr>
        </p:nvSpPr>
        <p:spPr>
          <a:xfrm>
            <a:off x="897450" y="2969037"/>
            <a:ext cx="2864700" cy="1073700"/>
          </a:xfrm>
          <a:prstGeom prst="rect">
            <a:avLst/>
          </a:prstGeom>
        </p:spPr>
        <p:txBody>
          <a:bodyPr anchorCtr="0" anchor="t" bIns="91425" lIns="0" spcFirstLastPara="1" rIns="91425" wrap="square" tIns="0">
            <a:sp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lt1"/>
                </a:solidFill>
                <a:latin typeface="Arial"/>
                <a:ea typeface="Arial"/>
                <a:cs typeface="Arial"/>
                <a:sym typeface="Arial"/>
              </a:rPr>
              <a:t>Circumventing the Ban</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l">
              <a:spcBef>
                <a:spcPts val="0"/>
              </a:spcBef>
              <a:spcAft>
                <a:spcPts val="800"/>
              </a:spcAft>
              <a:buNone/>
            </a:pPr>
            <a:r>
              <a:t/>
            </a:r>
            <a:endParaRPr/>
          </a:p>
        </p:txBody>
      </p:sp>
      <p:sp>
        <p:nvSpPr>
          <p:cNvPr id="955" name="Google Shape;955;p76"/>
          <p:cNvSpPr txBox="1"/>
          <p:nvPr>
            <p:ph idx="8" type="subTitle"/>
          </p:nvPr>
        </p:nvSpPr>
        <p:spPr>
          <a:xfrm>
            <a:off x="4488625" y="2582750"/>
            <a:ext cx="3475200" cy="1597800"/>
          </a:xfrm>
          <a:prstGeom prst="rect">
            <a:avLst/>
          </a:prstGeom>
        </p:spPr>
        <p:txBody>
          <a:bodyPr anchorCtr="0" anchor="t" bIns="91425" lIns="0"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i="1" lang="en" sz="1400">
                <a:latin typeface="Roboto"/>
                <a:ea typeface="Roboto"/>
                <a:cs typeface="Roboto"/>
                <a:sym typeface="Roboto"/>
              </a:rPr>
              <a:t>“. . . After the ban, I switched to Instagram for my fix of reels, but I missed the fun and creativity of TikTok. So, I found a way around the ban and continued to enjoy, even if I don’t spend as much time there anymore.”</a:t>
            </a:r>
            <a:endParaRPr i="1" sz="14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4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400">
              <a:latin typeface="Roboto"/>
              <a:ea typeface="Roboto"/>
              <a:cs typeface="Roboto"/>
              <a:sym typeface="Roboto"/>
            </a:endParaRPr>
          </a:p>
        </p:txBody>
      </p:sp>
      <p:sp>
        <p:nvSpPr>
          <p:cNvPr id="956" name="Google Shape;956;p76"/>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957" name="Google Shape;957;p76"/>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958" name="Google Shape;958;p76"/>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77"/>
          <p:cNvSpPr/>
          <p:nvPr/>
        </p:nvSpPr>
        <p:spPr>
          <a:xfrm>
            <a:off x="4282275" y="2186850"/>
            <a:ext cx="4098600" cy="2277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64" name="Google Shape;964;p77"/>
          <p:cNvSpPr/>
          <p:nvPr/>
        </p:nvSpPr>
        <p:spPr>
          <a:xfrm>
            <a:off x="706650" y="2470650"/>
            <a:ext cx="3235200" cy="15978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65" name="Google Shape;965;p77"/>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966" name="Google Shape;966;p77"/>
          <p:cNvSpPr txBox="1"/>
          <p:nvPr>
            <p:ph type="title"/>
          </p:nvPr>
        </p:nvSpPr>
        <p:spPr>
          <a:xfrm>
            <a:off x="228600" y="369300"/>
            <a:ext cx="6480300" cy="1597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Results | Motivations and Actions Surrounding the Ban</a:t>
            </a:r>
            <a:endParaRPr/>
          </a:p>
          <a:p>
            <a:pPr indent="0" lvl="0" marL="0" rtl="0" algn="l">
              <a:spcBef>
                <a:spcPts val="0"/>
              </a:spcBef>
              <a:spcAft>
                <a:spcPts val="0"/>
              </a:spcAft>
              <a:buNone/>
            </a:pPr>
            <a:r>
              <a:t/>
            </a:r>
            <a:endParaRPr/>
          </a:p>
        </p:txBody>
      </p:sp>
      <p:sp>
        <p:nvSpPr>
          <p:cNvPr id="967" name="Google Shape;967;p77"/>
          <p:cNvSpPr txBox="1"/>
          <p:nvPr>
            <p:ph idx="7" type="body"/>
          </p:nvPr>
        </p:nvSpPr>
        <p:spPr>
          <a:xfrm>
            <a:off x="897450" y="2969037"/>
            <a:ext cx="2864700" cy="1604700"/>
          </a:xfrm>
          <a:prstGeom prst="rect">
            <a:avLst/>
          </a:prstGeom>
        </p:spPr>
        <p:txBody>
          <a:bodyPr anchorCtr="0" anchor="t" bIns="91425" lIns="0" spcFirstLastPara="1" rIns="91425" wrap="square" tIns="0">
            <a:sp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lt1"/>
                </a:solidFill>
                <a:latin typeface="Arial"/>
                <a:ea typeface="Arial"/>
                <a:cs typeface="Arial"/>
                <a:sym typeface="Arial"/>
              </a:rPr>
              <a:t>Resuming Engagement Post-Ban</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l">
              <a:spcBef>
                <a:spcPts val="0"/>
              </a:spcBef>
              <a:spcAft>
                <a:spcPts val="800"/>
              </a:spcAft>
              <a:buNone/>
            </a:pPr>
            <a:r>
              <a:t/>
            </a:r>
            <a:endParaRPr/>
          </a:p>
        </p:txBody>
      </p:sp>
      <p:sp>
        <p:nvSpPr>
          <p:cNvPr id="968" name="Google Shape;968;p77"/>
          <p:cNvSpPr txBox="1"/>
          <p:nvPr>
            <p:ph idx="8" type="subTitle"/>
          </p:nvPr>
        </p:nvSpPr>
        <p:spPr>
          <a:xfrm>
            <a:off x="4367075" y="2317800"/>
            <a:ext cx="3957300" cy="1863000"/>
          </a:xfrm>
          <a:prstGeom prst="rect">
            <a:avLst/>
          </a:prstGeom>
        </p:spPr>
        <p:txBody>
          <a:bodyPr anchorCtr="0" anchor="t" bIns="91425" lIns="0"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i="1" lang="en" sz="1100">
                <a:latin typeface="Roboto"/>
                <a:ea typeface="Roboto"/>
                <a:cs typeface="Roboto"/>
                <a:sym typeface="Roboto"/>
              </a:rPr>
              <a:t>“I started using Tik Tok after the government lifted the ban, and my reasons were influenced by a mix of curiosity, social pressure, and a desire to connect with a wider cultural moment. When the platform became accessible again, I couldn’t help but feel intrigued by all the</a:t>
            </a:r>
            <a:endParaRPr i="1" sz="11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i="1" lang="en" sz="1100">
                <a:latin typeface="Roboto"/>
                <a:ea typeface="Roboto"/>
                <a:cs typeface="Roboto"/>
                <a:sym typeface="Roboto"/>
              </a:rPr>
              <a:t>buzz surrounding it. Throughout the ban, I had heard about Tik Tok rise in popularity. Friends and social media platforms often discussed the trends, viral challenges, and creative</a:t>
            </a:r>
            <a:endParaRPr i="1" sz="11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i="1" lang="en" sz="1100">
                <a:latin typeface="Roboto"/>
                <a:ea typeface="Roboto"/>
                <a:cs typeface="Roboto"/>
                <a:sym typeface="Roboto"/>
              </a:rPr>
              <a:t>content that Tik Tok was known for, which made me wonder what I had been missing. As soon as the app was available to me again, I decided to dive in and explore it firsthand.”</a:t>
            </a:r>
            <a:endParaRPr i="1" sz="11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4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4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400">
              <a:latin typeface="Roboto"/>
              <a:ea typeface="Roboto"/>
              <a:cs typeface="Roboto"/>
              <a:sym typeface="Roboto"/>
            </a:endParaRPr>
          </a:p>
        </p:txBody>
      </p:sp>
      <p:sp>
        <p:nvSpPr>
          <p:cNvPr id="969" name="Google Shape;969;p77"/>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970" name="Google Shape;970;p77"/>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971" name="Google Shape;971;p77"/>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78"/>
          <p:cNvSpPr txBox="1"/>
          <p:nvPr>
            <p:ph type="title"/>
          </p:nvPr>
        </p:nvSpPr>
        <p:spPr>
          <a:xfrm>
            <a:off x="228600" y="613525"/>
            <a:ext cx="4562400" cy="18717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Public perceptions of Nepal’s TikTok ban: Motives, impacts and regulatory alternatives</a:t>
            </a:r>
            <a:endParaRPr/>
          </a:p>
        </p:txBody>
      </p:sp>
      <p:sp>
        <p:nvSpPr>
          <p:cNvPr id="977" name="Google Shape;977;p78"/>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p:txBody>
      </p:sp>
      <p:sp>
        <p:nvSpPr>
          <p:cNvPr id="978" name="Google Shape;978;p78"/>
          <p:cNvSpPr txBox="1"/>
          <p:nvPr>
            <p:ph idx="1" type="body"/>
          </p:nvPr>
        </p:nvSpPr>
        <p:spPr>
          <a:xfrm>
            <a:off x="4886350" y="357375"/>
            <a:ext cx="4102500" cy="1646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sz="1300"/>
              <a:t>Overall, participants expressed </a:t>
            </a:r>
            <a:r>
              <a:rPr lang="en" sz="1300">
                <a:solidFill>
                  <a:schemeClr val="accent3"/>
                </a:solidFill>
              </a:rPr>
              <a:t>skepticism</a:t>
            </a:r>
            <a:r>
              <a:rPr lang="en" sz="1300"/>
              <a:t> about the ban. </a:t>
            </a:r>
            <a:br>
              <a:rPr lang="en" sz="1300"/>
            </a:br>
            <a:r>
              <a:rPr lang="en" sz="1300">
                <a:solidFill>
                  <a:schemeClr val="accent3"/>
                </a:solidFill>
              </a:rPr>
              <a:t>63.89% </a:t>
            </a:r>
            <a:r>
              <a:rPr lang="en" sz="1300"/>
              <a:t>felt it violated freedom of expression, while many questioned whether banning was the only solution. Around 30% disagreed with the ban’s justification. </a:t>
            </a:r>
            <a:br>
              <a:rPr lang="en" sz="1300"/>
            </a:br>
            <a:r>
              <a:rPr lang="en" sz="1300"/>
              <a:t>Only a</a:t>
            </a:r>
            <a:r>
              <a:rPr lang="en" sz="1300">
                <a:solidFill>
                  <a:schemeClr val="accent3"/>
                </a:solidFill>
              </a:rPr>
              <a:t> small 1.85%</a:t>
            </a:r>
            <a:r>
              <a:rPr lang="en" sz="1300"/>
              <a:t> believed that the ban improved social harmony, felt it was justified, or viewed banning as the only solution.</a:t>
            </a:r>
            <a:endParaRPr sz="1300"/>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None/>
            </a:pPr>
            <a:r>
              <a:t/>
            </a:r>
            <a:endParaRPr/>
          </a:p>
        </p:txBody>
      </p:sp>
      <p:cxnSp>
        <p:nvCxnSpPr>
          <p:cNvPr id="979" name="Google Shape;979;p78"/>
          <p:cNvCxnSpPr/>
          <p:nvPr/>
        </p:nvCxnSpPr>
        <p:spPr>
          <a:xfrm rot="-5400000">
            <a:off x="4034414" y="3420530"/>
            <a:ext cx="385046" cy="225007"/>
          </a:xfrm>
          <a:prstGeom prst="straightConnector1">
            <a:avLst/>
          </a:prstGeom>
          <a:noFill/>
          <a:ln cap="flat" cmpd="sng" w="9525">
            <a:solidFill>
              <a:schemeClr val="dk1"/>
            </a:solidFill>
            <a:prstDash val="solid"/>
            <a:round/>
            <a:headEnd len="med" w="med" type="none"/>
            <a:tailEnd len="med" w="med" type="none"/>
          </a:ln>
        </p:spPr>
      </p:cxnSp>
      <p:pic>
        <p:nvPicPr>
          <p:cNvPr id="980" name="Google Shape;980;p78" title="Screenshot 2025-05-15 at 11.25.22 PM.png"/>
          <p:cNvPicPr preferRelativeResize="0"/>
          <p:nvPr/>
        </p:nvPicPr>
        <p:blipFill>
          <a:blip r:embed="rId3">
            <a:alphaModFix/>
          </a:blip>
          <a:stretch>
            <a:fillRect/>
          </a:stretch>
        </p:blipFill>
        <p:spPr>
          <a:xfrm>
            <a:off x="2956726" y="2644825"/>
            <a:ext cx="5291701" cy="1871699"/>
          </a:xfrm>
          <a:prstGeom prst="rect">
            <a:avLst/>
          </a:prstGeom>
          <a:noFill/>
          <a:ln>
            <a:noFill/>
          </a:ln>
        </p:spPr>
      </p:pic>
      <p:sp>
        <p:nvSpPr>
          <p:cNvPr id="981" name="Google Shape;981;p78"/>
          <p:cNvSpPr txBox="1"/>
          <p:nvPr>
            <p:ph idx="5"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982" name="Google Shape;982;p78"/>
          <p:cNvSpPr txBox="1"/>
          <p:nvPr>
            <p:ph idx="6"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983" name="Google Shape;983;p78"/>
          <p:cNvSpPr txBox="1"/>
          <p:nvPr>
            <p:ph idx="7"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79"/>
          <p:cNvSpPr/>
          <p:nvPr/>
        </p:nvSpPr>
        <p:spPr>
          <a:xfrm>
            <a:off x="228600" y="993048"/>
            <a:ext cx="2101200" cy="34569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89" name="Google Shape;989;p79"/>
          <p:cNvSpPr/>
          <p:nvPr/>
        </p:nvSpPr>
        <p:spPr>
          <a:xfrm>
            <a:off x="2423700" y="993050"/>
            <a:ext cx="3198600" cy="34569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90" name="Google Shape;990;p79"/>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991" name="Google Shape;991;p79"/>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992" name="Google Shape;992;p79"/>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993" name="Google Shape;993;p79"/>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t>Nepali TikTok Users Transitioning to Alternative Platforms</a:t>
            </a:r>
            <a:endParaRPr sz="2200"/>
          </a:p>
        </p:txBody>
      </p:sp>
      <p:pic>
        <p:nvPicPr>
          <p:cNvPr id="994" name="Google Shape;994;p79" title="Screenshot 2025-10-14 at 10.03.15 AM.png"/>
          <p:cNvPicPr preferRelativeResize="0"/>
          <p:nvPr>
            <p:ph idx="4" type="pic"/>
          </p:nvPr>
        </p:nvPicPr>
        <p:blipFill rotWithShape="1">
          <a:blip r:embed="rId3">
            <a:alphaModFix/>
          </a:blip>
          <a:srcRect b="9561" l="0" r="0" t="9553"/>
          <a:stretch/>
        </p:blipFill>
        <p:spPr>
          <a:xfrm>
            <a:off x="1479300" y="545450"/>
            <a:ext cx="850500" cy="850500"/>
          </a:xfrm>
          <a:prstGeom prst="ellipse">
            <a:avLst/>
          </a:prstGeom>
        </p:spPr>
      </p:pic>
      <p:sp>
        <p:nvSpPr>
          <p:cNvPr id="995" name="Google Shape;995;p79"/>
          <p:cNvSpPr txBox="1"/>
          <p:nvPr>
            <p:ph idx="7" type="subTitle"/>
          </p:nvPr>
        </p:nvSpPr>
        <p:spPr>
          <a:xfrm>
            <a:off x="2580250" y="1090700"/>
            <a:ext cx="2911500" cy="66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Needs and motivations</a:t>
            </a:r>
            <a:endParaRPr sz="1200"/>
          </a:p>
          <a:p>
            <a:pPr indent="0" lvl="0" marL="0" rtl="0" algn="l">
              <a:spcBef>
                <a:spcPts val="0"/>
              </a:spcBef>
              <a:spcAft>
                <a:spcPts val="0"/>
              </a:spcAft>
              <a:buNone/>
            </a:pPr>
            <a:r>
              <a:t/>
            </a:r>
            <a:endParaRPr/>
          </a:p>
        </p:txBody>
      </p:sp>
      <p:sp>
        <p:nvSpPr>
          <p:cNvPr id="996" name="Google Shape;996;p79"/>
          <p:cNvSpPr txBox="1"/>
          <p:nvPr>
            <p:ph idx="8" type="body"/>
          </p:nvPr>
        </p:nvSpPr>
        <p:spPr>
          <a:xfrm>
            <a:off x="2580250" y="1395949"/>
            <a:ext cx="2911500" cy="1006200"/>
          </a:xfrm>
          <a:prstGeom prst="rect">
            <a:avLst/>
          </a:prstGeom>
        </p:spPr>
        <p:txBody>
          <a:bodyPr anchorCtr="0" anchor="t" bIns="0" lIns="0" spcFirstLastPara="1" rIns="0" wrap="square" tIns="0">
            <a:noAutofit/>
          </a:bodyPr>
          <a:lstStyle/>
          <a:p>
            <a:pPr indent="-285750" lvl="0" marL="457200" rtl="0" algn="l">
              <a:lnSpc>
                <a:spcPct val="115000"/>
              </a:lnSpc>
              <a:spcBef>
                <a:spcPts val="0"/>
              </a:spcBef>
              <a:spcAft>
                <a:spcPts val="0"/>
              </a:spcAft>
              <a:buClr>
                <a:schemeClr val="accent3"/>
              </a:buClr>
              <a:buSzPts val="900"/>
              <a:buChar char="●"/>
            </a:pPr>
            <a:r>
              <a:rPr lang="en" sz="900"/>
              <a:t>Users seek </a:t>
            </a:r>
            <a:r>
              <a:rPr lang="en" sz="900">
                <a:solidFill>
                  <a:schemeClr val="accent3"/>
                </a:solidFill>
              </a:rPr>
              <a:t>short-video platforms </a:t>
            </a:r>
            <a:r>
              <a:rPr lang="en" sz="900"/>
              <a:t>like Instagram and Facebook Reels that mirror TikTok’s features.</a:t>
            </a:r>
            <a:endParaRPr sz="900"/>
          </a:p>
          <a:p>
            <a:pPr indent="-285750" lvl="0" marL="457200" rtl="0" algn="l">
              <a:lnSpc>
                <a:spcPct val="115000"/>
              </a:lnSpc>
              <a:spcBef>
                <a:spcPts val="0"/>
              </a:spcBef>
              <a:spcAft>
                <a:spcPts val="0"/>
              </a:spcAft>
              <a:buClr>
                <a:schemeClr val="accent3"/>
              </a:buClr>
              <a:buSzPts val="900"/>
              <a:buChar char="●"/>
            </a:pPr>
            <a:r>
              <a:rPr lang="en" sz="900"/>
              <a:t>They value </a:t>
            </a:r>
            <a:r>
              <a:rPr lang="en" sz="900">
                <a:solidFill>
                  <a:schemeClr val="accent3"/>
                </a:solidFill>
              </a:rPr>
              <a:t>content variety</a:t>
            </a:r>
            <a:r>
              <a:rPr lang="en" sz="900"/>
              <a:t> (31.86%), </a:t>
            </a:r>
            <a:r>
              <a:rPr lang="en" sz="900">
                <a:solidFill>
                  <a:schemeClr val="accent3"/>
                </a:solidFill>
              </a:rPr>
              <a:t>privacy</a:t>
            </a:r>
            <a:r>
              <a:rPr lang="en" sz="900"/>
              <a:t> (30.88%), and </a:t>
            </a:r>
            <a:r>
              <a:rPr lang="en" sz="900">
                <a:solidFill>
                  <a:schemeClr val="accent3"/>
                </a:solidFill>
              </a:rPr>
              <a:t>ease of use</a:t>
            </a:r>
            <a:r>
              <a:rPr lang="en" sz="900"/>
              <a:t> (18.14%).</a:t>
            </a:r>
            <a:endParaRPr sz="900"/>
          </a:p>
          <a:p>
            <a:pPr indent="-285750" lvl="0" marL="457200" rtl="0" algn="l">
              <a:lnSpc>
                <a:spcPct val="115000"/>
              </a:lnSpc>
              <a:spcBef>
                <a:spcPts val="0"/>
              </a:spcBef>
              <a:spcAft>
                <a:spcPts val="0"/>
              </a:spcAft>
              <a:buClr>
                <a:schemeClr val="accent3"/>
              </a:buClr>
              <a:buSzPts val="900"/>
              <a:buChar char="●"/>
            </a:pPr>
            <a:r>
              <a:rPr lang="en" sz="900"/>
              <a:t>TikTok’s </a:t>
            </a:r>
            <a:r>
              <a:rPr lang="en" sz="900">
                <a:solidFill>
                  <a:schemeClr val="accent3"/>
                </a:solidFill>
              </a:rPr>
              <a:t>simple tools</a:t>
            </a:r>
            <a:r>
              <a:rPr lang="en" sz="900"/>
              <a:t>, quick editing, and community features fostered creativity and small business growth across age groups.</a:t>
            </a:r>
            <a:endParaRPr sz="900"/>
          </a:p>
        </p:txBody>
      </p:sp>
      <p:sp>
        <p:nvSpPr>
          <p:cNvPr id="997" name="Google Shape;997;p79"/>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What is Lost In Transition?</a:t>
            </a:r>
            <a:endParaRPr sz="1200"/>
          </a:p>
        </p:txBody>
      </p:sp>
      <p:sp>
        <p:nvSpPr>
          <p:cNvPr id="998" name="Google Shape;998;p79"/>
          <p:cNvSpPr txBox="1"/>
          <p:nvPr>
            <p:ph idx="13" type="body"/>
          </p:nvPr>
        </p:nvSpPr>
        <p:spPr>
          <a:xfrm>
            <a:off x="2580250" y="2931053"/>
            <a:ext cx="2911500" cy="1187400"/>
          </a:xfrm>
          <a:prstGeom prst="rect">
            <a:avLst/>
          </a:prstGeom>
        </p:spPr>
        <p:txBody>
          <a:bodyPr anchorCtr="0" anchor="t" bIns="0" lIns="0" spcFirstLastPara="1" rIns="0" wrap="square" tIns="0">
            <a:noAutofit/>
          </a:bodyPr>
          <a:lstStyle/>
          <a:p>
            <a:pPr indent="-292100" lvl="0" marL="457200" rtl="0" algn="l">
              <a:spcBef>
                <a:spcPts val="0"/>
              </a:spcBef>
              <a:spcAft>
                <a:spcPts val="0"/>
              </a:spcAft>
              <a:buClr>
                <a:schemeClr val="accent3"/>
              </a:buClr>
              <a:buSzPts val="1000"/>
              <a:buChar char="●"/>
            </a:pPr>
            <a:r>
              <a:rPr lang="en"/>
              <a:t>Users felt that other platforms </a:t>
            </a:r>
            <a:r>
              <a:rPr lang="en">
                <a:solidFill>
                  <a:schemeClr val="accent3"/>
                </a:solidFill>
              </a:rPr>
              <a:t>lacked TikTok’s creativity, collaboration</a:t>
            </a:r>
            <a:r>
              <a:rPr lang="en"/>
              <a:t>, and viral algorithm.</a:t>
            </a:r>
            <a:br>
              <a:rPr lang="en"/>
            </a:br>
            <a:br>
              <a:rPr lang="en"/>
            </a:br>
            <a:endParaRPr/>
          </a:p>
          <a:p>
            <a:pPr indent="-292100" lvl="0" marL="457200" rtl="0" algn="l">
              <a:spcBef>
                <a:spcPts val="0"/>
              </a:spcBef>
              <a:spcAft>
                <a:spcPts val="0"/>
              </a:spcAft>
              <a:buClr>
                <a:schemeClr val="accent3"/>
              </a:buClr>
              <a:buSzPts val="1000"/>
              <a:buChar char="●"/>
            </a:pPr>
            <a:r>
              <a:rPr lang="en"/>
              <a:t>Some found other apps “</a:t>
            </a:r>
            <a:r>
              <a:rPr lang="en">
                <a:solidFill>
                  <a:schemeClr val="accent3"/>
                </a:solidFill>
              </a:rPr>
              <a:t>less chaotic and calm</a:t>
            </a:r>
            <a:r>
              <a:rPr lang="en"/>
              <a:t>” but missed TikTok’s sense of community and reach.</a:t>
            </a:r>
            <a:endParaRPr/>
          </a:p>
          <a:p>
            <a:pPr indent="0" lvl="0" marL="0" rtl="0" algn="l">
              <a:spcBef>
                <a:spcPts val="0"/>
              </a:spcBef>
              <a:spcAft>
                <a:spcPts val="0"/>
              </a:spcAft>
              <a:buNone/>
            </a:pPr>
            <a:r>
              <a:t/>
            </a:r>
            <a:endParaRPr/>
          </a:p>
        </p:txBody>
      </p:sp>
      <p:sp>
        <p:nvSpPr>
          <p:cNvPr id="999" name="Google Shape;999;p79"/>
          <p:cNvSpPr txBox="1"/>
          <p:nvPr>
            <p:ph idx="16" type="subTitle"/>
          </p:nvPr>
        </p:nvSpPr>
        <p:spPr>
          <a:xfrm>
            <a:off x="5877425" y="1781073"/>
            <a:ext cx="2911500" cy="110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Instagram (81% pre-ban / 86% post-ban)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Facebook (76% pre-ban / 58% post-ban)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YouTube (frequently mentioned for education and news)</a:t>
            </a:r>
            <a:endParaRPr sz="1200"/>
          </a:p>
        </p:txBody>
      </p:sp>
      <p:sp>
        <p:nvSpPr>
          <p:cNvPr id="1000" name="Google Shape;1000;p79"/>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Alternative Platforms</a:t>
            </a:r>
            <a:endParaRPr/>
          </a:p>
          <a:p>
            <a:pPr indent="0" lvl="0" marL="0" rtl="0" algn="l">
              <a:spcBef>
                <a:spcPts val="0"/>
              </a:spcBef>
              <a:spcAft>
                <a:spcPts val="0"/>
              </a:spcAft>
              <a:buNone/>
            </a:pPr>
            <a:r>
              <a:t/>
            </a:r>
            <a:endParaRPr/>
          </a:p>
        </p:txBody>
      </p:sp>
      <p:sp>
        <p:nvSpPr>
          <p:cNvPr id="1001" name="Google Shape;1001;p79"/>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p:txBody>
      </p:sp>
      <p:grpSp>
        <p:nvGrpSpPr>
          <p:cNvPr id="1002" name="Google Shape;1002;p79"/>
          <p:cNvGrpSpPr/>
          <p:nvPr/>
        </p:nvGrpSpPr>
        <p:grpSpPr>
          <a:xfrm>
            <a:off x="5865600" y="3227911"/>
            <a:ext cx="2950548" cy="1258990"/>
            <a:chOff x="5865600" y="3227911"/>
            <a:chExt cx="2950548" cy="1258990"/>
          </a:xfrm>
        </p:grpSpPr>
        <p:grpSp>
          <p:nvGrpSpPr>
            <p:cNvPr id="1003" name="Google Shape;1003;p79"/>
            <p:cNvGrpSpPr/>
            <p:nvPr/>
          </p:nvGrpSpPr>
          <p:grpSpPr>
            <a:xfrm>
              <a:off x="7557643" y="3227911"/>
              <a:ext cx="1258506" cy="1258990"/>
              <a:chOff x="7227167" y="3027486"/>
              <a:chExt cx="1559100" cy="1559700"/>
            </a:xfrm>
          </p:grpSpPr>
          <p:sp>
            <p:nvSpPr>
              <p:cNvPr id="1004" name="Google Shape;1004;p79"/>
              <p:cNvSpPr/>
              <p:nvPr/>
            </p:nvSpPr>
            <p:spPr>
              <a:xfrm rot="2694635">
                <a:off x="7471537" y="3255980"/>
                <a:ext cx="1087390" cy="108739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05" name="Google Shape;1005;p79"/>
              <p:cNvSpPr/>
              <p:nvPr/>
            </p:nvSpPr>
            <p:spPr>
              <a:xfrm>
                <a:off x="7455575" y="3255975"/>
                <a:ext cx="1102500" cy="1102500"/>
              </a:xfrm>
              <a:prstGeom prst="pie">
                <a:avLst>
                  <a:gd fmla="val 1926203" name="adj1"/>
                  <a:gd fmla="val 16200000" name="adj2"/>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descr="A pie chart comparing sales across online stores, physical stores, and social media. " id="1006" name="Google Shape;1006;p79"/>
              <p:cNvSpPr/>
              <p:nvPr/>
            </p:nvSpPr>
            <p:spPr>
              <a:xfrm rot="2701323">
                <a:off x="7455386" y="3256005"/>
                <a:ext cx="1102662" cy="1102662"/>
              </a:xfrm>
              <a:prstGeom prst="pie">
                <a:avLst>
                  <a:gd fmla="val 1856083" name="adj1"/>
                  <a:gd fmla="val 1438208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grpSp>
          <p:nvGrpSpPr>
            <p:cNvPr id="1007" name="Google Shape;1007;p79"/>
            <p:cNvGrpSpPr/>
            <p:nvPr/>
          </p:nvGrpSpPr>
          <p:grpSpPr>
            <a:xfrm>
              <a:off x="5865600" y="3799828"/>
              <a:ext cx="1324750" cy="108613"/>
              <a:chOff x="5865600" y="3799828"/>
              <a:chExt cx="1324750" cy="108613"/>
            </a:xfrm>
          </p:grpSpPr>
          <p:sp>
            <p:nvSpPr>
              <p:cNvPr id="1008" name="Google Shape;1008;p79"/>
              <p:cNvSpPr/>
              <p:nvPr/>
            </p:nvSpPr>
            <p:spPr>
              <a:xfrm>
                <a:off x="5865600" y="3801040"/>
                <a:ext cx="556800" cy="1074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Urbanist"/>
                    <a:ea typeface="Urbanist"/>
                    <a:cs typeface="Urbanist"/>
                    <a:sym typeface="Urbanist"/>
                  </a:rPr>
                  <a:t> </a:t>
                </a:r>
                <a:endParaRPr>
                  <a:solidFill>
                    <a:schemeClr val="dk1"/>
                  </a:solidFill>
                  <a:latin typeface="Urbanist"/>
                  <a:ea typeface="Urbanist"/>
                  <a:cs typeface="Urbanist"/>
                  <a:sym typeface="Urbanist"/>
                </a:endParaRPr>
              </a:p>
            </p:txBody>
          </p:sp>
          <p:sp>
            <p:nvSpPr>
              <p:cNvPr id="1009" name="Google Shape;1009;p79"/>
              <p:cNvSpPr txBox="1"/>
              <p:nvPr/>
            </p:nvSpPr>
            <p:spPr>
              <a:xfrm>
                <a:off x="6501550" y="3799828"/>
                <a:ext cx="688800" cy="107400"/>
              </a:xfrm>
              <a:prstGeom prst="rect">
                <a:avLst/>
              </a:prstGeom>
              <a:noFill/>
              <a:ln>
                <a:noFill/>
              </a:ln>
            </p:spPr>
            <p:txBody>
              <a:bodyPr anchorCtr="0" anchor="t" bIns="0" lIns="0" spcFirstLastPara="1" rIns="91425" wrap="square" tIns="0">
                <a:noAutofit/>
              </a:bodyPr>
              <a:lstStyle/>
              <a:p>
                <a:pPr indent="0" lvl="0" marL="0" rtl="0" algn="l">
                  <a:spcBef>
                    <a:spcPts val="0"/>
                  </a:spcBef>
                  <a:spcAft>
                    <a:spcPts val="0"/>
                  </a:spcAft>
                  <a:buNone/>
                </a:pPr>
                <a:r>
                  <a:rPr lang="en" sz="800">
                    <a:solidFill>
                      <a:schemeClr val="lt1"/>
                    </a:solidFill>
                    <a:latin typeface="Urbanist SemiBold"/>
                    <a:ea typeface="Urbanist SemiBold"/>
                    <a:cs typeface="Urbanist SemiBold"/>
                    <a:sym typeface="Urbanist SemiBold"/>
                  </a:rPr>
                  <a:t>Instagram</a:t>
                </a:r>
                <a:endParaRPr sz="800">
                  <a:solidFill>
                    <a:schemeClr val="lt1"/>
                  </a:solidFill>
                  <a:latin typeface="Urbanist SemiBold"/>
                  <a:ea typeface="Urbanist SemiBold"/>
                  <a:cs typeface="Urbanist SemiBold"/>
                  <a:sym typeface="Urbanist SemiBold"/>
                </a:endParaRPr>
              </a:p>
            </p:txBody>
          </p:sp>
        </p:grpSp>
        <p:grpSp>
          <p:nvGrpSpPr>
            <p:cNvPr id="1010" name="Google Shape;1010;p79"/>
            <p:cNvGrpSpPr/>
            <p:nvPr/>
          </p:nvGrpSpPr>
          <p:grpSpPr>
            <a:xfrm>
              <a:off x="5865600" y="3995110"/>
              <a:ext cx="1324750" cy="114330"/>
              <a:chOff x="5865600" y="3995110"/>
              <a:chExt cx="1324750" cy="114330"/>
            </a:xfrm>
          </p:grpSpPr>
          <p:sp>
            <p:nvSpPr>
              <p:cNvPr id="1011" name="Google Shape;1011;p79"/>
              <p:cNvSpPr/>
              <p:nvPr/>
            </p:nvSpPr>
            <p:spPr>
              <a:xfrm>
                <a:off x="5865600" y="3995110"/>
                <a:ext cx="556800" cy="1074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Urbanist"/>
                    <a:ea typeface="Urbanist"/>
                    <a:cs typeface="Urbanist"/>
                    <a:sym typeface="Urbanist"/>
                  </a:rPr>
                  <a:t> </a:t>
                </a:r>
                <a:endParaRPr>
                  <a:solidFill>
                    <a:schemeClr val="dk1"/>
                  </a:solidFill>
                  <a:latin typeface="Urbanist"/>
                  <a:ea typeface="Urbanist"/>
                  <a:cs typeface="Urbanist"/>
                  <a:sym typeface="Urbanist"/>
                </a:endParaRPr>
              </a:p>
            </p:txBody>
          </p:sp>
          <p:sp>
            <p:nvSpPr>
              <p:cNvPr id="1012" name="Google Shape;1012;p79"/>
              <p:cNvSpPr txBox="1"/>
              <p:nvPr/>
            </p:nvSpPr>
            <p:spPr>
              <a:xfrm>
                <a:off x="6501550" y="4002040"/>
                <a:ext cx="688800" cy="107400"/>
              </a:xfrm>
              <a:prstGeom prst="rect">
                <a:avLst/>
              </a:prstGeom>
              <a:noFill/>
              <a:ln>
                <a:noFill/>
              </a:ln>
            </p:spPr>
            <p:txBody>
              <a:bodyPr anchorCtr="0" anchor="t" bIns="0" lIns="0" spcFirstLastPara="1" rIns="91425" wrap="square" tIns="0">
                <a:noAutofit/>
              </a:bodyPr>
              <a:lstStyle/>
              <a:p>
                <a:pPr indent="0" lvl="0" marL="0" rtl="0" algn="l">
                  <a:spcBef>
                    <a:spcPts val="0"/>
                  </a:spcBef>
                  <a:spcAft>
                    <a:spcPts val="0"/>
                  </a:spcAft>
                  <a:buNone/>
                </a:pPr>
                <a:r>
                  <a:rPr lang="en" sz="800">
                    <a:solidFill>
                      <a:schemeClr val="lt1"/>
                    </a:solidFill>
                    <a:latin typeface="Urbanist SemiBold"/>
                    <a:ea typeface="Urbanist SemiBold"/>
                    <a:cs typeface="Urbanist SemiBold"/>
                    <a:sym typeface="Urbanist SemiBold"/>
                  </a:rPr>
                  <a:t>Facebook</a:t>
                </a:r>
                <a:endParaRPr sz="800">
                  <a:solidFill>
                    <a:schemeClr val="lt1"/>
                  </a:solidFill>
                  <a:latin typeface="Urbanist SemiBold"/>
                  <a:ea typeface="Urbanist SemiBold"/>
                  <a:cs typeface="Urbanist SemiBold"/>
                  <a:sym typeface="Urbanist SemiBold"/>
                </a:endParaRPr>
              </a:p>
            </p:txBody>
          </p:sp>
        </p:grpSp>
        <p:grpSp>
          <p:nvGrpSpPr>
            <p:cNvPr id="1013" name="Google Shape;1013;p79"/>
            <p:cNvGrpSpPr/>
            <p:nvPr/>
          </p:nvGrpSpPr>
          <p:grpSpPr>
            <a:xfrm>
              <a:off x="5865600" y="4189180"/>
              <a:ext cx="1569550" cy="107410"/>
              <a:chOff x="5865600" y="4189180"/>
              <a:chExt cx="1569550" cy="107410"/>
            </a:xfrm>
          </p:grpSpPr>
          <p:sp>
            <p:nvSpPr>
              <p:cNvPr id="1014" name="Google Shape;1014;p79"/>
              <p:cNvSpPr/>
              <p:nvPr/>
            </p:nvSpPr>
            <p:spPr>
              <a:xfrm>
                <a:off x="5865600" y="4189180"/>
                <a:ext cx="556800" cy="107400"/>
              </a:xfrm>
              <a:prstGeom prst="roundRect">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Urbanist"/>
                    <a:ea typeface="Urbanist"/>
                    <a:cs typeface="Urbanist"/>
                    <a:sym typeface="Urbanist"/>
                  </a:rPr>
                  <a:t> </a:t>
                </a:r>
                <a:endParaRPr>
                  <a:solidFill>
                    <a:schemeClr val="dk1"/>
                  </a:solidFill>
                  <a:latin typeface="Urbanist"/>
                  <a:ea typeface="Urbanist"/>
                  <a:cs typeface="Urbanist"/>
                  <a:sym typeface="Urbanist"/>
                </a:endParaRPr>
              </a:p>
            </p:txBody>
          </p:sp>
          <p:sp>
            <p:nvSpPr>
              <p:cNvPr id="1015" name="Google Shape;1015;p79"/>
              <p:cNvSpPr txBox="1"/>
              <p:nvPr/>
            </p:nvSpPr>
            <p:spPr>
              <a:xfrm>
                <a:off x="6501550" y="4189190"/>
                <a:ext cx="933600" cy="107400"/>
              </a:xfrm>
              <a:prstGeom prst="rect">
                <a:avLst/>
              </a:prstGeom>
              <a:noFill/>
              <a:ln>
                <a:noFill/>
              </a:ln>
            </p:spPr>
            <p:txBody>
              <a:bodyPr anchorCtr="0" anchor="t" bIns="0" lIns="0" spcFirstLastPara="1" rIns="91425" wrap="square" tIns="0">
                <a:noAutofit/>
              </a:bodyPr>
              <a:lstStyle/>
              <a:p>
                <a:pPr indent="0" lvl="0" marL="0" rtl="0" algn="l">
                  <a:spcBef>
                    <a:spcPts val="0"/>
                  </a:spcBef>
                  <a:spcAft>
                    <a:spcPts val="0"/>
                  </a:spcAft>
                  <a:buNone/>
                </a:pPr>
                <a:r>
                  <a:rPr lang="en" sz="800">
                    <a:solidFill>
                      <a:schemeClr val="lt1"/>
                    </a:solidFill>
                    <a:latin typeface="Urbanist SemiBold"/>
                    <a:ea typeface="Urbanist SemiBold"/>
                    <a:cs typeface="Urbanist SemiBold"/>
                    <a:sym typeface="Urbanist SemiBold"/>
                  </a:rPr>
                  <a:t>Youtube</a:t>
                </a:r>
                <a:endParaRPr sz="800">
                  <a:solidFill>
                    <a:schemeClr val="lt1"/>
                  </a:solidFill>
                  <a:latin typeface="Urbanist SemiBold"/>
                  <a:ea typeface="Urbanist SemiBold"/>
                  <a:cs typeface="Urbanist SemiBold"/>
                  <a:sym typeface="Urbanist SemiBold"/>
                </a:endParaRPr>
              </a:p>
            </p:txBody>
          </p:sp>
        </p:grpSp>
      </p:grpSp>
      <p:sp>
        <p:nvSpPr>
          <p:cNvPr id="1016" name="Google Shape;1016;p79"/>
          <p:cNvSpPr txBox="1"/>
          <p:nvPr>
            <p:ph idx="1"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1017" name="Google Shape;1017;p79"/>
          <p:cNvSpPr txBox="1"/>
          <p:nvPr>
            <p:ph idx="2"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1018" name="Google Shape;1018;p79"/>
          <p:cNvSpPr txBox="1"/>
          <p:nvPr>
            <p:ph idx="3"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80"/>
          <p:cNvSpPr/>
          <p:nvPr/>
        </p:nvSpPr>
        <p:spPr>
          <a:xfrm>
            <a:off x="4282275" y="2186850"/>
            <a:ext cx="4098600" cy="2277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24" name="Google Shape;1024;p80"/>
          <p:cNvSpPr/>
          <p:nvPr/>
        </p:nvSpPr>
        <p:spPr>
          <a:xfrm>
            <a:off x="706650" y="2470650"/>
            <a:ext cx="3235200" cy="15978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25" name="Google Shape;1025;p80"/>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1026" name="Google Shape;1026;p80"/>
          <p:cNvSpPr txBox="1"/>
          <p:nvPr>
            <p:ph type="title"/>
          </p:nvPr>
        </p:nvSpPr>
        <p:spPr>
          <a:xfrm>
            <a:off x="228600" y="369300"/>
            <a:ext cx="6480300" cy="2068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Results | Alternative Platform Usage, Before and After Ban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27" name="Google Shape;1027;p80"/>
          <p:cNvSpPr txBox="1"/>
          <p:nvPr>
            <p:ph idx="7" type="body"/>
          </p:nvPr>
        </p:nvSpPr>
        <p:spPr>
          <a:xfrm>
            <a:off x="897450" y="2969037"/>
            <a:ext cx="2864700" cy="1073700"/>
          </a:xfrm>
          <a:prstGeom prst="rect">
            <a:avLst/>
          </a:prstGeom>
        </p:spPr>
        <p:txBody>
          <a:bodyPr anchorCtr="0" anchor="t" bIns="91425" lIns="0" spcFirstLastPara="1" rIns="91425" wrap="square" tIns="0">
            <a:sp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lt1"/>
                </a:solidFill>
                <a:latin typeface="Arial"/>
                <a:ea typeface="Arial"/>
                <a:cs typeface="Arial"/>
                <a:sym typeface="Arial"/>
              </a:rPr>
              <a:t>Losing</a:t>
            </a:r>
            <a:r>
              <a:rPr b="1" lang="en" sz="1500">
                <a:solidFill>
                  <a:schemeClr val="lt1"/>
                </a:solidFill>
                <a:latin typeface="Arial"/>
                <a:ea typeface="Arial"/>
                <a:cs typeface="Arial"/>
                <a:sym typeface="Arial"/>
              </a:rPr>
              <a:t> a Digital MarketPlace</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l">
              <a:spcBef>
                <a:spcPts val="0"/>
              </a:spcBef>
              <a:spcAft>
                <a:spcPts val="800"/>
              </a:spcAft>
              <a:buNone/>
            </a:pPr>
            <a:r>
              <a:t/>
            </a:r>
            <a:endParaRPr/>
          </a:p>
        </p:txBody>
      </p:sp>
      <p:sp>
        <p:nvSpPr>
          <p:cNvPr id="1028" name="Google Shape;1028;p80"/>
          <p:cNvSpPr txBox="1"/>
          <p:nvPr>
            <p:ph idx="8" type="subTitle"/>
          </p:nvPr>
        </p:nvSpPr>
        <p:spPr>
          <a:xfrm>
            <a:off x="4451875" y="2346075"/>
            <a:ext cx="3674700" cy="1834200"/>
          </a:xfrm>
          <a:prstGeom prst="rect">
            <a:avLst/>
          </a:prstGeom>
        </p:spPr>
        <p:txBody>
          <a:bodyPr anchorCtr="0" anchor="t" bIns="91425" lIns="0"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i="1" lang="en" sz="1300">
                <a:latin typeface="Roboto"/>
                <a:ea typeface="Roboto"/>
                <a:cs typeface="Roboto"/>
                <a:sym typeface="Roboto"/>
              </a:rPr>
              <a:t>In Nepal, mostly, people used TikTok to grow their businesses. Even where my dad used to work [at a cloth shop], they used TikTok to promote and advertise their product. They were generating good source of income. People used to visit the store by watching videos and ads in TikTok. But, after that ban it impacted their business a lot. People were learning to do E-commerce. E-commerce is still growing in Nepal…”</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p:txBody>
      </p:sp>
      <p:sp>
        <p:nvSpPr>
          <p:cNvPr id="1029" name="Google Shape;1029;p80"/>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1030" name="Google Shape;1030;p80"/>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1031" name="Google Shape;1031;p80"/>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1"/>
          <p:cNvSpPr/>
          <p:nvPr/>
        </p:nvSpPr>
        <p:spPr>
          <a:xfrm>
            <a:off x="4282275" y="2186850"/>
            <a:ext cx="4098600" cy="2277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37" name="Google Shape;1037;p81"/>
          <p:cNvSpPr/>
          <p:nvPr/>
        </p:nvSpPr>
        <p:spPr>
          <a:xfrm>
            <a:off x="706650" y="2470650"/>
            <a:ext cx="3235200" cy="15978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38" name="Google Shape;1038;p81"/>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1039" name="Google Shape;1039;p81"/>
          <p:cNvSpPr txBox="1"/>
          <p:nvPr>
            <p:ph type="title"/>
          </p:nvPr>
        </p:nvSpPr>
        <p:spPr>
          <a:xfrm>
            <a:off x="228600" y="369300"/>
            <a:ext cx="6480300" cy="2068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Results | Alternative Platform Usage, Before and After Ban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40" name="Google Shape;1040;p81"/>
          <p:cNvSpPr txBox="1"/>
          <p:nvPr>
            <p:ph idx="7" type="body"/>
          </p:nvPr>
        </p:nvSpPr>
        <p:spPr>
          <a:xfrm>
            <a:off x="897450" y="2969037"/>
            <a:ext cx="2864700" cy="1339200"/>
          </a:xfrm>
          <a:prstGeom prst="rect">
            <a:avLst/>
          </a:prstGeom>
        </p:spPr>
        <p:txBody>
          <a:bodyPr anchorCtr="0" anchor="t" bIns="91425" lIns="0" spcFirstLastPara="1" rIns="91425" wrap="square" tIns="0">
            <a:sp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lt1"/>
                </a:solidFill>
                <a:latin typeface="Arial"/>
                <a:ea typeface="Arial"/>
                <a:cs typeface="Arial"/>
                <a:sym typeface="Arial"/>
              </a:rPr>
              <a:t>Why TikTok Feels Irreplaceable</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Arial"/>
              <a:ea typeface="Arial"/>
              <a:cs typeface="Arial"/>
              <a:sym typeface="Arial"/>
            </a:endParaRPr>
          </a:p>
          <a:p>
            <a:pPr indent="0" lvl="0" marL="0" rtl="0" algn="l">
              <a:spcBef>
                <a:spcPts val="0"/>
              </a:spcBef>
              <a:spcAft>
                <a:spcPts val="800"/>
              </a:spcAft>
              <a:buNone/>
            </a:pPr>
            <a:r>
              <a:t/>
            </a:r>
            <a:endParaRPr/>
          </a:p>
        </p:txBody>
      </p:sp>
      <p:sp>
        <p:nvSpPr>
          <p:cNvPr id="1041" name="Google Shape;1041;p81"/>
          <p:cNvSpPr txBox="1"/>
          <p:nvPr>
            <p:ph idx="8" type="subTitle"/>
          </p:nvPr>
        </p:nvSpPr>
        <p:spPr>
          <a:xfrm>
            <a:off x="4451875" y="2346075"/>
            <a:ext cx="3674700" cy="1834200"/>
          </a:xfrm>
          <a:prstGeom prst="rect">
            <a:avLst/>
          </a:prstGeom>
        </p:spPr>
        <p:txBody>
          <a:bodyPr anchorCtr="0" anchor="t" bIns="91425" lIns="0"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i="1" lang="en" sz="1300">
                <a:latin typeface="Roboto"/>
                <a:ea typeface="Roboto"/>
                <a:cs typeface="Roboto"/>
                <a:sym typeface="Roboto"/>
              </a:rPr>
              <a:t>Alternatives to it really are just not as great in my opinion. Sure, they might have all the</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i="1" lang="en" sz="1300">
                <a:latin typeface="Roboto"/>
                <a:ea typeface="Roboto"/>
                <a:cs typeface="Roboto"/>
                <a:sym typeface="Roboto"/>
              </a:rPr>
              <a:t>functions of TikTok, like video sharing, but its algorithm is special and really works so</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i="1" lang="en" sz="1300">
                <a:latin typeface="Roboto"/>
                <a:ea typeface="Roboto"/>
                <a:cs typeface="Roboto"/>
                <a:sym typeface="Roboto"/>
              </a:rPr>
              <a:t>well for the user’s wants. TikTok really focuses on short, fun videos and has a great sense</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i="1" lang="en" sz="1300">
                <a:latin typeface="Roboto"/>
                <a:ea typeface="Roboto"/>
                <a:cs typeface="Roboto"/>
                <a:sym typeface="Roboto"/>
              </a:rPr>
              <a:t>of community that really inspires creativity not found in most alternatives.”</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i="1" sz="1300">
              <a:latin typeface="Roboto"/>
              <a:ea typeface="Roboto"/>
              <a:cs typeface="Roboto"/>
              <a:sym typeface="Roboto"/>
            </a:endParaRPr>
          </a:p>
        </p:txBody>
      </p:sp>
      <p:sp>
        <p:nvSpPr>
          <p:cNvPr id="1042" name="Google Shape;1042;p81"/>
          <p:cNvSpPr txBox="1"/>
          <p:nvPr>
            <p:ph idx="2" type="subTitle"/>
          </p:nvPr>
        </p:nvSpPr>
        <p:spPr>
          <a:xfrm>
            <a:off x="321413" y="467612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University of Delaware</a:t>
            </a:r>
            <a:endParaRPr sz="700"/>
          </a:p>
        </p:txBody>
      </p:sp>
      <p:sp>
        <p:nvSpPr>
          <p:cNvPr id="1043" name="Google Shape;1043;p81"/>
          <p:cNvSpPr txBox="1"/>
          <p:nvPr>
            <p:ph idx="3" type="subTitle"/>
          </p:nvPr>
        </p:nvSpPr>
        <p:spPr>
          <a:xfrm>
            <a:off x="4717528" y="467612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00"/>
              <a:t>Sensify Lab</a:t>
            </a:r>
            <a:endParaRPr sz="700"/>
          </a:p>
        </p:txBody>
      </p:sp>
      <p:sp>
        <p:nvSpPr>
          <p:cNvPr id="1044" name="Google Shape;1044;p81"/>
          <p:cNvSpPr txBox="1"/>
          <p:nvPr>
            <p:ph idx="4" type="subTitle"/>
          </p:nvPr>
        </p:nvSpPr>
        <p:spPr>
          <a:xfrm>
            <a:off x="6859988" y="468387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sz="700"/>
              <a:t>CSCW 2025</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descr="A luminous galaxy in space. " id="595" name="Google Shape;595;p55"/>
          <p:cNvPicPr preferRelativeResize="0"/>
          <p:nvPr/>
        </p:nvPicPr>
        <p:blipFill rotWithShape="1">
          <a:blip r:embed="rId3">
            <a:alphaModFix amt="50000"/>
          </a:blip>
          <a:srcRect b="1961" l="0" r="0" t="6840"/>
          <a:stretch/>
        </p:blipFill>
        <p:spPr>
          <a:xfrm>
            <a:off x="0" y="-3250"/>
            <a:ext cx="9144003" cy="4686976"/>
          </a:xfrm>
          <a:prstGeom prst="rect">
            <a:avLst/>
          </a:prstGeom>
          <a:noFill/>
          <a:ln>
            <a:noFill/>
          </a:ln>
        </p:spPr>
      </p:pic>
      <p:sp>
        <p:nvSpPr>
          <p:cNvPr id="596" name="Google Shape;596;p55"/>
          <p:cNvSpPr txBox="1"/>
          <p:nvPr>
            <p:ph type="title"/>
          </p:nvPr>
        </p:nvSpPr>
        <p:spPr>
          <a:xfrm>
            <a:off x="234125" y="1895400"/>
            <a:ext cx="8574600" cy="18549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rPr lang="en" sz="2200">
                <a:solidFill>
                  <a:schemeClr val="dk2"/>
                </a:solidFill>
              </a:rPr>
              <a:t>Social media platforms like TikTok are not just entertainment tools — they’ve become critical infrastructures for connection, education, and economic opportunity, </a:t>
            </a:r>
            <a:r>
              <a:rPr lang="en" sz="2200">
                <a:solidFill>
                  <a:schemeClr val="accent3"/>
                </a:solidFill>
              </a:rPr>
              <a:t>especially in low-resource and transitional </a:t>
            </a:r>
            <a:r>
              <a:rPr lang="en" sz="2200">
                <a:solidFill>
                  <a:schemeClr val="dk2"/>
                </a:solidFill>
              </a:rPr>
              <a:t>societies like Nepal.</a:t>
            </a:r>
            <a:endParaRPr sz="2200">
              <a:solidFill>
                <a:schemeClr val="dk2"/>
              </a:solidFill>
            </a:endParaRPr>
          </a:p>
          <a:p>
            <a:pPr indent="0" lvl="0" marL="0" rtl="0" algn="l">
              <a:lnSpc>
                <a:spcPct val="85000"/>
              </a:lnSpc>
              <a:spcBef>
                <a:spcPts val="0"/>
              </a:spcBef>
              <a:spcAft>
                <a:spcPts val="0"/>
              </a:spcAft>
              <a:buNone/>
            </a:pPr>
            <a:r>
              <a:t/>
            </a:r>
            <a:endParaRPr sz="2200">
              <a:solidFill>
                <a:schemeClr val="dk2"/>
              </a:solidFill>
            </a:endParaRPr>
          </a:p>
        </p:txBody>
      </p:sp>
      <p:sp>
        <p:nvSpPr>
          <p:cNvPr id="597" name="Google Shape;597;p55"/>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598" name="Google Shape;598;p55"/>
          <p:cNvSpPr txBox="1"/>
          <p:nvPr/>
        </p:nvSpPr>
        <p:spPr>
          <a:xfrm>
            <a:off x="154375" y="593775"/>
            <a:ext cx="44646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Global Platform, Local Impact</a:t>
            </a:r>
            <a:endParaRPr sz="3400">
              <a:solidFill>
                <a:schemeClr val="lt1"/>
              </a:solidFill>
              <a:latin typeface="Urbanist"/>
              <a:ea typeface="Urbanist"/>
              <a:cs typeface="Urbanist"/>
              <a:sym typeface="Urbanist"/>
            </a:endParaRPr>
          </a:p>
        </p:txBody>
      </p:sp>
      <p:sp>
        <p:nvSpPr>
          <p:cNvPr id="599" name="Google Shape;599;p55"/>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00" name="Google Shape;600;p55"/>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01" name="Google Shape;601;p55"/>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602" name="Google Shape;602;p55"/>
          <p:cNvSpPr/>
          <p:nvPr/>
        </p:nvSpPr>
        <p:spPr>
          <a:xfrm>
            <a:off x="6221400" y="-5325"/>
            <a:ext cx="2922600" cy="1898700"/>
          </a:xfrm>
          <a:prstGeom prst="rect">
            <a:avLst/>
          </a:prstGeom>
          <a:gradFill>
            <a:gsLst>
              <a:gs pos="0">
                <a:srgbClr val="8C8C8C"/>
              </a:gs>
              <a:gs pos="100000">
                <a:srgbClr val="4040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pic>
        <p:nvPicPr>
          <p:cNvPr id="603" name="Google Shape;603;p55" title="Screenshot 2025-10-13 at 11.08.16 PM.png"/>
          <p:cNvPicPr preferRelativeResize="0"/>
          <p:nvPr/>
        </p:nvPicPr>
        <p:blipFill>
          <a:blip r:embed="rId4">
            <a:alphaModFix amt="66000"/>
          </a:blip>
          <a:stretch>
            <a:fillRect/>
          </a:stretch>
        </p:blipFill>
        <p:spPr>
          <a:xfrm>
            <a:off x="6411079" y="106388"/>
            <a:ext cx="2566946" cy="1675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82"/>
          <p:cNvSpPr/>
          <p:nvPr/>
        </p:nvSpPr>
        <p:spPr>
          <a:xfrm>
            <a:off x="5632140" y="228600"/>
            <a:ext cx="3283500" cy="2062800"/>
          </a:xfrm>
          <a:prstGeom prst="roundRect">
            <a:avLst>
              <a:gd fmla="val 1185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u="sng">
              <a:solidFill>
                <a:schemeClr val="dk1"/>
              </a:solidFill>
              <a:latin typeface="Urbanist"/>
              <a:ea typeface="Urbanist"/>
              <a:cs typeface="Urbanist"/>
              <a:sym typeface="Urbanist"/>
            </a:endParaRPr>
          </a:p>
        </p:txBody>
      </p:sp>
      <p:sp>
        <p:nvSpPr>
          <p:cNvPr id="1050" name="Google Shape;1050;p82"/>
          <p:cNvSpPr/>
          <p:nvPr/>
        </p:nvSpPr>
        <p:spPr>
          <a:xfrm flipH="1">
            <a:off x="7730710" y="457201"/>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1000">
              <a:solidFill>
                <a:schemeClr val="dk1"/>
              </a:solidFill>
              <a:latin typeface="Urbanist"/>
              <a:ea typeface="Urbanist"/>
              <a:cs typeface="Urbanist"/>
              <a:sym typeface="Urbanist"/>
            </a:endParaRPr>
          </a:p>
        </p:txBody>
      </p:sp>
      <p:sp>
        <p:nvSpPr>
          <p:cNvPr id="1051" name="Google Shape;1051;p82"/>
          <p:cNvSpPr/>
          <p:nvPr/>
        </p:nvSpPr>
        <p:spPr>
          <a:xfrm>
            <a:off x="2242950" y="228600"/>
            <a:ext cx="3283500" cy="2062800"/>
          </a:xfrm>
          <a:prstGeom prst="roundRect">
            <a:avLst>
              <a:gd fmla="val 12302"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52" name="Google Shape;1052;p82"/>
          <p:cNvSpPr/>
          <p:nvPr/>
        </p:nvSpPr>
        <p:spPr>
          <a:xfrm flipH="1">
            <a:off x="4341520" y="457201"/>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1000">
              <a:solidFill>
                <a:schemeClr val="dk1"/>
              </a:solidFill>
              <a:latin typeface="Urbanist"/>
              <a:ea typeface="Urbanist"/>
              <a:cs typeface="Urbanist"/>
              <a:sym typeface="Urbanist"/>
            </a:endParaRPr>
          </a:p>
        </p:txBody>
      </p:sp>
      <p:sp>
        <p:nvSpPr>
          <p:cNvPr id="1053" name="Google Shape;1053;p82"/>
          <p:cNvSpPr/>
          <p:nvPr/>
        </p:nvSpPr>
        <p:spPr>
          <a:xfrm>
            <a:off x="5632140" y="2389846"/>
            <a:ext cx="3283500" cy="2062800"/>
          </a:xfrm>
          <a:prstGeom prst="roundRect">
            <a:avLst>
              <a:gd fmla="val 11609"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54" name="Google Shape;1054;p82"/>
          <p:cNvSpPr/>
          <p:nvPr/>
        </p:nvSpPr>
        <p:spPr>
          <a:xfrm flipH="1">
            <a:off x="7730710" y="2621866"/>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1000">
              <a:solidFill>
                <a:schemeClr val="dk1"/>
              </a:solidFill>
              <a:latin typeface="Urbanist"/>
              <a:ea typeface="Urbanist"/>
              <a:cs typeface="Urbanist"/>
              <a:sym typeface="Urbanist"/>
            </a:endParaRPr>
          </a:p>
        </p:txBody>
      </p:sp>
      <p:sp>
        <p:nvSpPr>
          <p:cNvPr id="1055" name="Google Shape;1055;p82"/>
          <p:cNvSpPr/>
          <p:nvPr/>
        </p:nvSpPr>
        <p:spPr>
          <a:xfrm>
            <a:off x="2242950" y="2389846"/>
            <a:ext cx="3283500" cy="2062800"/>
          </a:xfrm>
          <a:prstGeom prst="roundRect">
            <a:avLst>
              <a:gd fmla="val 1087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56" name="Google Shape;1056;p82"/>
          <p:cNvSpPr/>
          <p:nvPr/>
        </p:nvSpPr>
        <p:spPr>
          <a:xfrm flipH="1">
            <a:off x="4341520" y="2621866"/>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1000">
              <a:solidFill>
                <a:schemeClr val="dk1"/>
              </a:solidFill>
              <a:latin typeface="Urbanist"/>
              <a:ea typeface="Urbanist"/>
              <a:cs typeface="Urbanist"/>
              <a:sym typeface="Urbanist"/>
            </a:endParaRPr>
          </a:p>
        </p:txBody>
      </p:sp>
      <p:sp>
        <p:nvSpPr>
          <p:cNvPr id="1057" name="Google Shape;1057;p82"/>
          <p:cNvSpPr/>
          <p:nvPr/>
        </p:nvSpPr>
        <p:spPr>
          <a:xfrm flipH="1">
            <a:off x="7730710" y="457201"/>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500">
                <a:solidFill>
                  <a:schemeClr val="dk1"/>
                </a:solidFill>
                <a:latin typeface="Urbanist"/>
                <a:ea typeface="Urbanist"/>
                <a:cs typeface="Urbanist"/>
                <a:sym typeface="Urbanist"/>
              </a:rPr>
              <a:t>👥  🔍</a:t>
            </a:r>
            <a:endParaRPr b="1" sz="1500">
              <a:solidFill>
                <a:schemeClr val="dk1"/>
              </a:solidFill>
              <a:latin typeface="Urbanist"/>
              <a:ea typeface="Urbanist"/>
              <a:cs typeface="Urbanist"/>
              <a:sym typeface="Urbanist"/>
            </a:endParaRPr>
          </a:p>
        </p:txBody>
      </p:sp>
      <p:sp>
        <p:nvSpPr>
          <p:cNvPr id="1058" name="Google Shape;1058;p82"/>
          <p:cNvSpPr/>
          <p:nvPr/>
        </p:nvSpPr>
        <p:spPr>
          <a:xfrm flipH="1">
            <a:off x="4341520" y="457201"/>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500">
                <a:solidFill>
                  <a:schemeClr val="dk1"/>
                </a:solidFill>
                <a:latin typeface="Urbanist"/>
                <a:ea typeface="Urbanist"/>
                <a:cs typeface="Urbanist"/>
                <a:sym typeface="Urbanist"/>
              </a:rPr>
              <a:t>🏛️  🤝</a:t>
            </a:r>
            <a:endParaRPr b="1" sz="1500">
              <a:solidFill>
                <a:schemeClr val="dk1"/>
              </a:solidFill>
              <a:latin typeface="Urbanist"/>
              <a:ea typeface="Urbanist"/>
              <a:cs typeface="Urbanist"/>
              <a:sym typeface="Urbanist"/>
            </a:endParaRPr>
          </a:p>
        </p:txBody>
      </p:sp>
      <p:sp>
        <p:nvSpPr>
          <p:cNvPr id="1059" name="Google Shape;1059;p82"/>
          <p:cNvSpPr/>
          <p:nvPr/>
        </p:nvSpPr>
        <p:spPr>
          <a:xfrm flipH="1">
            <a:off x="7730710" y="2621866"/>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500">
                <a:solidFill>
                  <a:schemeClr val="dk1"/>
                </a:solidFill>
                <a:latin typeface="Urbanist"/>
                <a:ea typeface="Urbanist"/>
                <a:cs typeface="Urbanist"/>
                <a:sym typeface="Urbanist"/>
              </a:rPr>
              <a:t>💡  📚</a:t>
            </a:r>
            <a:endParaRPr b="1" sz="1500">
              <a:solidFill>
                <a:schemeClr val="dk1"/>
              </a:solidFill>
              <a:latin typeface="Urbanist"/>
              <a:ea typeface="Urbanist"/>
              <a:cs typeface="Urbanist"/>
              <a:sym typeface="Urbanist"/>
            </a:endParaRPr>
          </a:p>
        </p:txBody>
      </p:sp>
      <p:sp>
        <p:nvSpPr>
          <p:cNvPr id="1060" name="Google Shape;1060;p82"/>
          <p:cNvSpPr/>
          <p:nvPr/>
        </p:nvSpPr>
        <p:spPr>
          <a:xfrm flipH="1">
            <a:off x="4341520" y="2621866"/>
            <a:ext cx="1042500" cy="361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500">
                <a:solidFill>
                  <a:schemeClr val="dk1"/>
                </a:solidFill>
                <a:latin typeface="Urbanist"/>
                <a:ea typeface="Urbanist"/>
                <a:cs typeface="Urbanist"/>
                <a:sym typeface="Urbanist"/>
              </a:rPr>
              <a:t>🛡️  ⚖️</a:t>
            </a:r>
            <a:endParaRPr b="1" sz="1500">
              <a:solidFill>
                <a:schemeClr val="dk1"/>
              </a:solidFill>
              <a:latin typeface="Urbanist"/>
              <a:ea typeface="Urbanist"/>
              <a:cs typeface="Urbanist"/>
              <a:sym typeface="Urbanist"/>
            </a:endParaRPr>
          </a:p>
        </p:txBody>
      </p:sp>
      <p:sp>
        <p:nvSpPr>
          <p:cNvPr id="1061" name="Google Shape;1061;p82"/>
          <p:cNvSpPr txBox="1"/>
          <p:nvPr>
            <p:ph type="title"/>
          </p:nvPr>
        </p:nvSpPr>
        <p:spPr>
          <a:xfrm>
            <a:off x="233850" y="228600"/>
            <a:ext cx="2190000" cy="22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latin typeface="Urbanist Medium"/>
                <a:ea typeface="Urbanist Medium"/>
                <a:cs typeface="Urbanist Medium"/>
                <a:sym typeface="Urbanist Medium"/>
              </a:rPr>
              <a:t>Design Implications</a:t>
            </a:r>
            <a:endParaRPr>
              <a:latin typeface="Urbanist Medium"/>
              <a:ea typeface="Urbanist Medium"/>
              <a:cs typeface="Urbanist Medium"/>
              <a:sym typeface="Urbanist Medium"/>
            </a:endParaRPr>
          </a:p>
          <a:p>
            <a:pPr indent="0" lvl="0" marL="0" rtl="0" algn="l">
              <a:spcBef>
                <a:spcPts val="0"/>
              </a:spcBef>
              <a:spcAft>
                <a:spcPts val="0"/>
              </a:spcAft>
              <a:buNone/>
            </a:pPr>
            <a:r>
              <a:t/>
            </a:r>
            <a:endParaRPr>
              <a:latin typeface="Urbanist Medium"/>
              <a:ea typeface="Urbanist Medium"/>
              <a:cs typeface="Urbanist Medium"/>
              <a:sym typeface="Urbanist Medium"/>
            </a:endParaRPr>
          </a:p>
        </p:txBody>
      </p:sp>
      <p:sp>
        <p:nvSpPr>
          <p:cNvPr id="1062" name="Google Shape;1062;p82"/>
          <p:cNvSpPr txBox="1"/>
          <p:nvPr>
            <p:ph idx="4" type="title"/>
          </p:nvPr>
        </p:nvSpPr>
        <p:spPr>
          <a:xfrm>
            <a:off x="2503116" y="491101"/>
            <a:ext cx="1692600" cy="437400"/>
          </a:xfrm>
          <a:prstGeom prst="rect">
            <a:avLst/>
          </a:prstGeom>
        </p:spPr>
        <p:txBody>
          <a:bodyPr anchorCtr="0" anchor="b" bIns="91425" lIns="0" spcFirstLastPara="1" rIns="91425" wrap="square" tIns="0">
            <a:noAutofit/>
          </a:bodyPr>
          <a:lstStyle/>
          <a:p>
            <a:pPr indent="0" lvl="0" marL="0" rtl="0" algn="l">
              <a:lnSpc>
                <a:spcPct val="85000"/>
              </a:lnSpc>
              <a:spcBef>
                <a:spcPts val="0"/>
              </a:spcBef>
              <a:spcAft>
                <a:spcPts val="0"/>
              </a:spcAft>
              <a:buNone/>
            </a:pPr>
            <a:r>
              <a:rPr b="1" lang="en" sz="1200">
                <a:latin typeface="Urbanist"/>
                <a:ea typeface="Urbanist"/>
                <a:cs typeface="Urbanist"/>
                <a:sym typeface="Urbanist"/>
              </a:rPr>
              <a:t>Move from Reactive Bans → Collective Governance</a:t>
            </a:r>
            <a:endParaRPr b="1" sz="1200">
              <a:latin typeface="Urbanist"/>
              <a:ea typeface="Urbanist"/>
              <a:cs typeface="Urbanist"/>
              <a:sym typeface="Urbanist"/>
            </a:endParaRPr>
          </a:p>
        </p:txBody>
      </p:sp>
      <p:sp>
        <p:nvSpPr>
          <p:cNvPr id="1063" name="Google Shape;1063;p82"/>
          <p:cNvSpPr txBox="1"/>
          <p:nvPr>
            <p:ph idx="6" type="subTitle"/>
          </p:nvPr>
        </p:nvSpPr>
        <p:spPr>
          <a:xfrm>
            <a:off x="2503113" y="1072079"/>
            <a:ext cx="2831400" cy="818100"/>
          </a:xfrm>
          <a:prstGeom prst="rect">
            <a:avLst/>
          </a:prstGeom>
        </p:spPr>
        <p:txBody>
          <a:bodyPr anchorCtr="0" anchor="t" bIns="91425" lIns="0" spcFirstLastPara="1" rIns="91425" wrap="square" tIns="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Urbanist"/>
                <a:ea typeface="Urbanist"/>
                <a:cs typeface="Urbanist"/>
                <a:sym typeface="Urbanist"/>
              </a:rPr>
              <a:t>Design</a:t>
            </a:r>
            <a:r>
              <a:rPr lang="en">
                <a:solidFill>
                  <a:schemeClr val="accent3"/>
                </a:solidFill>
                <a:latin typeface="Urbanist"/>
                <a:ea typeface="Urbanist"/>
                <a:cs typeface="Urbanist"/>
                <a:sym typeface="Urbanist"/>
              </a:rPr>
              <a:t> socio-technical systems</a:t>
            </a:r>
            <a:r>
              <a:rPr lang="en">
                <a:solidFill>
                  <a:schemeClr val="lt1"/>
                </a:solidFill>
                <a:latin typeface="Urbanist"/>
                <a:ea typeface="Urbanist"/>
                <a:cs typeface="Urbanist"/>
                <a:sym typeface="Urbanist"/>
              </a:rPr>
              <a:t> that empower local communities to participate in rule-making and moderation rather than enforcing top-down restrictions.</a:t>
            </a:r>
            <a:endParaRPr>
              <a:solidFill>
                <a:schemeClr val="lt1"/>
              </a:solidFill>
              <a:latin typeface="Urbanist"/>
              <a:ea typeface="Urbanist"/>
              <a:cs typeface="Urbanist"/>
              <a:sym typeface="Urbanist"/>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latin typeface="Urbanist"/>
              <a:ea typeface="Urbanist"/>
              <a:cs typeface="Urbanist"/>
              <a:sym typeface="Urbanist"/>
            </a:endParaRPr>
          </a:p>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Urbanist"/>
                <a:ea typeface="Urbanist"/>
                <a:cs typeface="Urbanist"/>
                <a:sym typeface="Urbanist"/>
              </a:rPr>
              <a:t>Support </a:t>
            </a:r>
            <a:r>
              <a:rPr lang="en">
                <a:solidFill>
                  <a:schemeClr val="accent3"/>
                </a:solidFill>
                <a:latin typeface="Urbanist"/>
                <a:ea typeface="Urbanist"/>
                <a:cs typeface="Urbanist"/>
                <a:sym typeface="Urbanist"/>
              </a:rPr>
              <a:t>plurality and dialogue </a:t>
            </a:r>
            <a:r>
              <a:rPr lang="en">
                <a:solidFill>
                  <a:schemeClr val="lt1"/>
                </a:solidFill>
                <a:latin typeface="Urbanist"/>
                <a:ea typeface="Urbanist"/>
                <a:cs typeface="Urbanist"/>
                <a:sym typeface="Urbanist"/>
              </a:rPr>
              <a:t>instead of </a:t>
            </a:r>
            <a:r>
              <a:rPr lang="en">
                <a:solidFill>
                  <a:schemeClr val="accent3"/>
                </a:solidFill>
                <a:latin typeface="Urbanist"/>
                <a:ea typeface="Urbanist"/>
                <a:cs typeface="Urbanist"/>
                <a:sym typeface="Urbanist"/>
              </a:rPr>
              <a:t>blanket</a:t>
            </a:r>
            <a:r>
              <a:rPr lang="en">
                <a:solidFill>
                  <a:schemeClr val="lt1"/>
                </a:solidFill>
                <a:latin typeface="Urbanist"/>
                <a:ea typeface="Urbanist"/>
                <a:cs typeface="Urbanist"/>
                <a:sym typeface="Urbanist"/>
              </a:rPr>
              <a:t> censorship.</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a:solidFill>
                <a:schemeClr val="lt1"/>
              </a:solidFill>
              <a:latin typeface="Urbanist"/>
              <a:ea typeface="Urbanist"/>
              <a:cs typeface="Urbanist"/>
              <a:sym typeface="Urbanist"/>
            </a:endParaRPr>
          </a:p>
        </p:txBody>
      </p:sp>
      <p:sp>
        <p:nvSpPr>
          <p:cNvPr id="1064" name="Google Shape;1064;p82"/>
          <p:cNvSpPr txBox="1"/>
          <p:nvPr>
            <p:ph idx="7" type="title"/>
          </p:nvPr>
        </p:nvSpPr>
        <p:spPr>
          <a:xfrm>
            <a:off x="5907015" y="356475"/>
            <a:ext cx="1913100" cy="462300"/>
          </a:xfrm>
          <a:prstGeom prst="rect">
            <a:avLst/>
          </a:prstGeom>
        </p:spPr>
        <p:txBody>
          <a:bodyPr anchorCtr="0" anchor="b" bIns="91425" lIns="0" spcFirstLastPara="1" rIns="91425" wrap="square" tIns="0">
            <a:noAutofit/>
          </a:bodyPr>
          <a:lstStyle/>
          <a:p>
            <a:pPr indent="0" lvl="0" marL="0" rtl="0" algn="l">
              <a:lnSpc>
                <a:spcPct val="85000"/>
              </a:lnSpc>
              <a:spcBef>
                <a:spcPts val="0"/>
              </a:spcBef>
              <a:spcAft>
                <a:spcPts val="0"/>
              </a:spcAft>
              <a:buNone/>
            </a:pPr>
            <a:r>
              <a:rPr b="1" lang="en" sz="1200"/>
              <a:t>Embed Participatory &amp; Transparent Oversight</a:t>
            </a:r>
            <a:endParaRPr b="1" sz="1200"/>
          </a:p>
        </p:txBody>
      </p:sp>
      <p:sp>
        <p:nvSpPr>
          <p:cNvPr id="1065" name="Google Shape;1065;p82"/>
          <p:cNvSpPr txBox="1"/>
          <p:nvPr>
            <p:ph idx="9" type="subTitle"/>
          </p:nvPr>
        </p:nvSpPr>
        <p:spPr>
          <a:xfrm>
            <a:off x="5907028" y="1072079"/>
            <a:ext cx="2831400" cy="8181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solidFill>
                  <a:schemeClr val="lt1"/>
                </a:solidFill>
                <a:latin typeface="Urbanist"/>
                <a:ea typeface="Urbanist"/>
                <a:cs typeface="Urbanist"/>
                <a:sym typeface="Urbanist"/>
              </a:rPr>
              <a:t>Establish </a:t>
            </a:r>
            <a:r>
              <a:rPr lang="en">
                <a:solidFill>
                  <a:schemeClr val="accent3"/>
                </a:solidFill>
                <a:latin typeface="Urbanist"/>
                <a:ea typeface="Urbanist"/>
                <a:cs typeface="Urbanist"/>
                <a:sym typeface="Urbanist"/>
              </a:rPr>
              <a:t>hybrid governance councils </a:t>
            </a:r>
            <a:r>
              <a:rPr lang="en">
                <a:solidFill>
                  <a:schemeClr val="lt1"/>
                </a:solidFill>
                <a:latin typeface="Urbanist"/>
                <a:ea typeface="Urbanist"/>
                <a:cs typeface="Urbanist"/>
                <a:sym typeface="Urbanist"/>
              </a:rPr>
              <a:t>(users + civil society + technical experts) to mediate among platforms, the state, and citizens.</a:t>
            </a:r>
            <a:br>
              <a:rPr lang="en">
                <a:solidFill>
                  <a:schemeClr val="lt1"/>
                </a:solidFill>
                <a:latin typeface="Urbanist"/>
                <a:ea typeface="Urbanist"/>
                <a:cs typeface="Urbanist"/>
                <a:sym typeface="Urbanist"/>
              </a:rPr>
            </a:br>
            <a:endParaRPr>
              <a:solidFill>
                <a:schemeClr val="lt1"/>
              </a:solidFill>
              <a:latin typeface="Urbanist"/>
              <a:ea typeface="Urbanist"/>
              <a:cs typeface="Urbanist"/>
              <a:sym typeface="Urbanist"/>
            </a:endParaRPr>
          </a:p>
          <a:p>
            <a:pPr indent="0" lvl="0" marL="0" rtl="0" algn="l">
              <a:spcBef>
                <a:spcPts val="0"/>
              </a:spcBef>
              <a:spcAft>
                <a:spcPts val="0"/>
              </a:spcAft>
              <a:buNone/>
            </a:pPr>
            <a:r>
              <a:rPr lang="en">
                <a:solidFill>
                  <a:schemeClr val="lt1"/>
                </a:solidFill>
                <a:latin typeface="Urbanist"/>
                <a:ea typeface="Urbanist"/>
                <a:cs typeface="Urbanist"/>
                <a:sym typeface="Urbanist"/>
              </a:rPr>
              <a:t>Enable public moderation </a:t>
            </a:r>
            <a:r>
              <a:rPr lang="en">
                <a:solidFill>
                  <a:schemeClr val="accent3"/>
                </a:solidFill>
                <a:latin typeface="Urbanist"/>
                <a:ea typeface="Urbanist"/>
                <a:cs typeface="Urbanist"/>
                <a:sym typeface="Urbanist"/>
              </a:rPr>
              <a:t>dashboards</a:t>
            </a:r>
            <a:r>
              <a:rPr lang="en">
                <a:solidFill>
                  <a:schemeClr val="lt1"/>
                </a:solidFill>
                <a:latin typeface="Urbanist"/>
                <a:ea typeface="Urbanist"/>
                <a:cs typeface="Urbanist"/>
                <a:sym typeface="Urbanist"/>
              </a:rPr>
              <a:t> and algorithm audit tools for transparency and accountability.</a:t>
            </a:r>
            <a:endParaRPr>
              <a:solidFill>
                <a:schemeClr val="lt1"/>
              </a:solidFill>
              <a:latin typeface="Urbanist"/>
              <a:ea typeface="Urbanist"/>
              <a:cs typeface="Urbanist"/>
              <a:sym typeface="Urbanist"/>
            </a:endParaRPr>
          </a:p>
        </p:txBody>
      </p:sp>
      <p:sp>
        <p:nvSpPr>
          <p:cNvPr id="1066" name="Google Shape;1066;p82"/>
          <p:cNvSpPr txBox="1"/>
          <p:nvPr>
            <p:ph idx="13" type="title"/>
          </p:nvPr>
        </p:nvSpPr>
        <p:spPr>
          <a:xfrm>
            <a:off x="5907044" y="2655759"/>
            <a:ext cx="1692600" cy="437400"/>
          </a:xfrm>
          <a:prstGeom prst="rect">
            <a:avLst/>
          </a:prstGeom>
        </p:spPr>
        <p:txBody>
          <a:bodyPr anchorCtr="0" anchor="b" bIns="91425" lIns="0" spcFirstLastPara="1" rIns="91425" wrap="square" tIns="0">
            <a:noAutofit/>
          </a:bodyPr>
          <a:lstStyle/>
          <a:p>
            <a:pPr indent="0" lvl="0" marL="0" rtl="0" algn="l">
              <a:lnSpc>
                <a:spcPct val="85000"/>
              </a:lnSpc>
              <a:spcBef>
                <a:spcPts val="0"/>
              </a:spcBef>
              <a:spcAft>
                <a:spcPts val="0"/>
              </a:spcAft>
              <a:buNone/>
            </a:pPr>
            <a:r>
              <a:rPr b="1" lang="en" sz="1200"/>
              <a:t>Strengthen Community-Driven Digital Literacy</a:t>
            </a:r>
            <a:endParaRPr b="1" sz="1200"/>
          </a:p>
        </p:txBody>
      </p:sp>
      <p:sp>
        <p:nvSpPr>
          <p:cNvPr id="1067" name="Google Shape;1067;p82"/>
          <p:cNvSpPr txBox="1"/>
          <p:nvPr>
            <p:ph idx="15" type="subTitle"/>
          </p:nvPr>
        </p:nvSpPr>
        <p:spPr>
          <a:xfrm>
            <a:off x="5907015" y="3182732"/>
            <a:ext cx="2831400" cy="872100"/>
          </a:xfrm>
          <a:prstGeom prst="rect">
            <a:avLst/>
          </a:prstGeom>
        </p:spPr>
        <p:txBody>
          <a:bodyPr anchorCtr="0" anchor="t" bIns="91425" lIns="0" spcFirstLastPara="1" rIns="91425" wrap="square" tIns="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Urbanist"/>
                <a:ea typeface="Urbanist"/>
                <a:cs typeface="Urbanist"/>
                <a:sym typeface="Urbanist"/>
              </a:rPr>
              <a:t>Integrate </a:t>
            </a:r>
            <a:r>
              <a:rPr lang="en">
                <a:solidFill>
                  <a:schemeClr val="accent3"/>
                </a:solidFill>
                <a:latin typeface="Urbanist"/>
                <a:ea typeface="Urbanist"/>
                <a:cs typeface="Urbanist"/>
                <a:sym typeface="Urbanist"/>
              </a:rPr>
              <a:t>localized, multilingual, and culturally relevant literacy</a:t>
            </a:r>
            <a:r>
              <a:rPr lang="en">
                <a:solidFill>
                  <a:schemeClr val="lt1"/>
                </a:solidFill>
                <a:latin typeface="Urbanist"/>
                <a:ea typeface="Urbanist"/>
                <a:cs typeface="Urbanist"/>
                <a:sym typeface="Urbanist"/>
              </a:rPr>
              <a:t> initiatives that help users understand moderation, privacy, and algorithmic influence.</a:t>
            </a:r>
            <a:endParaRPr>
              <a:solidFill>
                <a:schemeClr val="lt1"/>
              </a:solidFill>
              <a:latin typeface="Urbanist"/>
              <a:ea typeface="Urbanist"/>
              <a:cs typeface="Urbanist"/>
              <a:sym typeface="Urbanist"/>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latin typeface="Urbanist"/>
              <a:ea typeface="Urbanist"/>
              <a:cs typeface="Urbanist"/>
              <a:sym typeface="Urbanist"/>
            </a:endParaRPr>
          </a:p>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Urbanist"/>
                <a:ea typeface="Urbanist"/>
                <a:cs typeface="Urbanist"/>
                <a:sym typeface="Urbanist"/>
              </a:rPr>
              <a:t>Treat education as an </a:t>
            </a:r>
            <a:r>
              <a:rPr lang="en">
                <a:solidFill>
                  <a:schemeClr val="accent3"/>
                </a:solidFill>
                <a:latin typeface="Urbanist"/>
                <a:ea typeface="Urbanist"/>
                <a:cs typeface="Urbanist"/>
                <a:sym typeface="Urbanist"/>
              </a:rPr>
              <a:t>ongoing, co-designed component of governance not an afterthought.</a:t>
            </a:r>
            <a:endParaRPr>
              <a:solidFill>
                <a:schemeClr val="accent3"/>
              </a:solidFill>
              <a:latin typeface="Urbanist"/>
              <a:ea typeface="Urbanist"/>
              <a:cs typeface="Urbanist"/>
              <a:sym typeface="Urbanist"/>
            </a:endParaRPr>
          </a:p>
        </p:txBody>
      </p:sp>
      <p:sp>
        <p:nvSpPr>
          <p:cNvPr id="1068" name="Google Shape;1068;p82"/>
          <p:cNvSpPr txBox="1"/>
          <p:nvPr>
            <p:ph idx="16" type="title"/>
          </p:nvPr>
        </p:nvSpPr>
        <p:spPr>
          <a:xfrm>
            <a:off x="2503116" y="2655754"/>
            <a:ext cx="1692600" cy="462300"/>
          </a:xfrm>
          <a:prstGeom prst="rect">
            <a:avLst/>
          </a:prstGeom>
        </p:spPr>
        <p:txBody>
          <a:bodyPr anchorCtr="0" anchor="b" bIns="91425" lIns="0" spcFirstLastPara="1" rIns="91425" wrap="square" tIns="0">
            <a:noAutofit/>
          </a:bodyPr>
          <a:lstStyle/>
          <a:p>
            <a:pPr indent="0" lvl="0" marL="0" rtl="0" algn="l">
              <a:lnSpc>
                <a:spcPct val="85000"/>
              </a:lnSpc>
              <a:spcBef>
                <a:spcPts val="0"/>
              </a:spcBef>
              <a:spcAft>
                <a:spcPts val="0"/>
              </a:spcAft>
              <a:buNone/>
            </a:pPr>
            <a:r>
              <a:rPr b="1" lang="en" sz="1200"/>
              <a:t>Build Structural Safeguards for Digital Rights</a:t>
            </a:r>
            <a:endParaRPr b="1" sz="1200"/>
          </a:p>
        </p:txBody>
      </p:sp>
      <p:sp>
        <p:nvSpPr>
          <p:cNvPr id="1069" name="Google Shape;1069;p82"/>
          <p:cNvSpPr txBox="1"/>
          <p:nvPr>
            <p:ph idx="18" type="subTitle"/>
          </p:nvPr>
        </p:nvSpPr>
        <p:spPr>
          <a:xfrm>
            <a:off x="2503116" y="3182857"/>
            <a:ext cx="2831400" cy="872100"/>
          </a:xfrm>
          <a:prstGeom prst="rect">
            <a:avLst/>
          </a:prstGeom>
        </p:spPr>
        <p:txBody>
          <a:bodyPr anchorCtr="0" anchor="t" bIns="91425" lIns="0" spcFirstLastPara="1" rIns="91425" wrap="square" tIns="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Urbanist"/>
                <a:ea typeface="Urbanist"/>
                <a:cs typeface="Urbanist"/>
                <a:sym typeface="Urbanist"/>
              </a:rPr>
              <a:t>Prioritize data transparency, appeals processes, and algorithmic accountability over </a:t>
            </a:r>
            <a:r>
              <a:rPr lang="en">
                <a:solidFill>
                  <a:schemeClr val="accent3"/>
                </a:solidFill>
                <a:latin typeface="Urbanist"/>
                <a:ea typeface="Urbanist"/>
                <a:cs typeface="Urbanist"/>
                <a:sym typeface="Urbanist"/>
              </a:rPr>
              <a:t>punitive or opaque</a:t>
            </a:r>
            <a:r>
              <a:rPr lang="en">
                <a:solidFill>
                  <a:schemeClr val="lt1"/>
                </a:solidFill>
                <a:latin typeface="Urbanist"/>
                <a:ea typeface="Urbanist"/>
                <a:cs typeface="Urbanist"/>
                <a:sym typeface="Urbanist"/>
              </a:rPr>
              <a:t> regulatory control.</a:t>
            </a:r>
            <a:endParaRPr>
              <a:solidFill>
                <a:schemeClr val="lt1"/>
              </a:solidFill>
              <a:latin typeface="Urbanist"/>
              <a:ea typeface="Urbanist"/>
              <a:cs typeface="Urbanist"/>
              <a:sym typeface="Urbanist"/>
            </a:endParaRPr>
          </a:p>
          <a:p>
            <a:pPr indent="0" lvl="0" marL="0" rtl="0" algn="l">
              <a:lnSpc>
                <a:spcPct val="115000"/>
              </a:lnSpc>
              <a:spcBef>
                <a:spcPts val="0"/>
              </a:spcBef>
              <a:spcAft>
                <a:spcPts val="0"/>
              </a:spcAft>
              <a:buClr>
                <a:schemeClr val="dk1"/>
              </a:buClr>
              <a:buSzPts val="1100"/>
              <a:buFont typeface="Arial"/>
              <a:buNone/>
            </a:pPr>
            <a:r>
              <a:t/>
            </a:r>
            <a:endParaRPr>
              <a:solidFill>
                <a:schemeClr val="lt1"/>
              </a:solidFill>
              <a:latin typeface="Urbanist"/>
              <a:ea typeface="Urbanist"/>
              <a:cs typeface="Urbanist"/>
              <a:sym typeface="Urbanist"/>
            </a:endParaRPr>
          </a:p>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Urbanist"/>
                <a:ea typeface="Urbanist"/>
                <a:cs typeface="Urbanist"/>
                <a:sym typeface="Urbanist"/>
              </a:rPr>
              <a:t>Align design practices with </a:t>
            </a:r>
            <a:r>
              <a:rPr lang="en">
                <a:solidFill>
                  <a:schemeClr val="accent3"/>
                </a:solidFill>
                <a:latin typeface="Urbanist"/>
                <a:ea typeface="Urbanist"/>
                <a:cs typeface="Urbanist"/>
                <a:sym typeface="Urbanist"/>
              </a:rPr>
              <a:t>global human-rights </a:t>
            </a:r>
            <a:r>
              <a:rPr lang="en">
                <a:solidFill>
                  <a:schemeClr val="lt1"/>
                </a:solidFill>
                <a:latin typeface="Urbanist"/>
                <a:ea typeface="Urbanist"/>
                <a:cs typeface="Urbanist"/>
                <a:sym typeface="Urbanist"/>
              </a:rPr>
              <a:t>frameworks to ensure equitable governance.</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a:solidFill>
                <a:schemeClr val="lt1"/>
              </a:solidFill>
              <a:latin typeface="Urbanist"/>
              <a:ea typeface="Urbanist"/>
              <a:cs typeface="Urbanist"/>
              <a:sym typeface="Urbanist"/>
            </a:endParaRPr>
          </a:p>
        </p:txBody>
      </p:sp>
      <p:sp>
        <p:nvSpPr>
          <p:cNvPr id="1070" name="Google Shape;1070;p82"/>
          <p:cNvSpPr txBox="1"/>
          <p:nvPr>
            <p:ph idx="4294967295" type="subTitle"/>
          </p:nvPr>
        </p:nvSpPr>
        <p:spPr>
          <a:xfrm>
            <a:off x="363300" y="4740275"/>
            <a:ext cx="2700000" cy="2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University of Delaware</a:t>
            </a:r>
            <a:endParaRPr sz="700"/>
          </a:p>
        </p:txBody>
      </p:sp>
      <p:sp>
        <p:nvSpPr>
          <p:cNvPr id="1071" name="Google Shape;1071;p82"/>
          <p:cNvSpPr txBox="1"/>
          <p:nvPr>
            <p:ph idx="4294967295" type="subTitle"/>
          </p:nvPr>
        </p:nvSpPr>
        <p:spPr>
          <a:xfrm>
            <a:off x="4716750" y="4740275"/>
            <a:ext cx="2294700" cy="17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Sensify Lab</a:t>
            </a:r>
            <a:endParaRPr sz="700"/>
          </a:p>
        </p:txBody>
      </p:sp>
      <p:sp>
        <p:nvSpPr>
          <p:cNvPr id="1072" name="Google Shape;1072;p82"/>
          <p:cNvSpPr txBox="1"/>
          <p:nvPr>
            <p:ph idx="8" type="subTitle"/>
          </p:nvPr>
        </p:nvSpPr>
        <p:spPr>
          <a:xfrm>
            <a:off x="6814050" y="4850775"/>
            <a:ext cx="2056500" cy="2286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700"/>
              <a:t>CSCW 2025</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cxnSp>
        <p:nvCxnSpPr>
          <p:cNvPr id="1077" name="Google Shape;1077;p83"/>
          <p:cNvCxnSpPr/>
          <p:nvPr/>
        </p:nvCxnSpPr>
        <p:spPr>
          <a:xfrm>
            <a:off x="3060563" y="1485050"/>
            <a:ext cx="0" cy="3198900"/>
          </a:xfrm>
          <a:prstGeom prst="straightConnector1">
            <a:avLst/>
          </a:prstGeom>
          <a:noFill/>
          <a:ln cap="flat" cmpd="sng" w="9525">
            <a:solidFill>
              <a:schemeClr val="accent1"/>
            </a:solidFill>
            <a:prstDash val="solid"/>
            <a:round/>
            <a:headEnd len="med" w="med" type="none"/>
            <a:tailEnd len="med" w="med" type="none"/>
          </a:ln>
        </p:spPr>
      </p:cxnSp>
      <p:cxnSp>
        <p:nvCxnSpPr>
          <p:cNvPr id="1078" name="Google Shape;1078;p83"/>
          <p:cNvCxnSpPr/>
          <p:nvPr/>
        </p:nvCxnSpPr>
        <p:spPr>
          <a:xfrm>
            <a:off x="238800" y="148505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1079" name="Google Shape;1079;p83"/>
          <p:cNvCxnSpPr/>
          <p:nvPr/>
        </p:nvCxnSpPr>
        <p:spPr>
          <a:xfrm>
            <a:off x="5989538" y="1485050"/>
            <a:ext cx="0" cy="3198900"/>
          </a:xfrm>
          <a:prstGeom prst="straightConnector1">
            <a:avLst/>
          </a:prstGeom>
          <a:noFill/>
          <a:ln cap="flat" cmpd="sng" w="9525">
            <a:solidFill>
              <a:schemeClr val="accent1"/>
            </a:solidFill>
            <a:prstDash val="solid"/>
            <a:round/>
            <a:headEnd len="med" w="med" type="none"/>
            <a:tailEnd len="med" w="med" type="none"/>
          </a:ln>
        </p:spPr>
      </p:cxnSp>
      <p:grpSp>
        <p:nvGrpSpPr>
          <p:cNvPr id="1080" name="Google Shape;1080;p83"/>
          <p:cNvGrpSpPr/>
          <p:nvPr/>
        </p:nvGrpSpPr>
        <p:grpSpPr>
          <a:xfrm>
            <a:off x="2698631" y="1801500"/>
            <a:ext cx="204654" cy="204654"/>
            <a:chOff x="259788" y="1923155"/>
            <a:chExt cx="409800" cy="409800"/>
          </a:xfrm>
        </p:grpSpPr>
        <p:sp>
          <p:nvSpPr>
            <p:cNvPr id="1081" name="Google Shape;1081;p83"/>
            <p:cNvSpPr/>
            <p:nvPr/>
          </p:nvSpPr>
          <p:spPr>
            <a:xfrm>
              <a:off x="259788" y="1923155"/>
              <a:ext cx="409800" cy="4098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82" name="Google Shape;1082;p83"/>
            <p:cNvGrpSpPr/>
            <p:nvPr/>
          </p:nvGrpSpPr>
          <p:grpSpPr>
            <a:xfrm>
              <a:off x="362088" y="2093825"/>
              <a:ext cx="205200" cy="102600"/>
              <a:chOff x="498725" y="2069800"/>
              <a:chExt cx="205200" cy="102600"/>
            </a:xfrm>
          </p:grpSpPr>
          <p:cxnSp>
            <p:nvCxnSpPr>
              <p:cNvPr id="1083" name="Google Shape;1083;p83"/>
              <p:cNvCxnSpPr/>
              <p:nvPr/>
            </p:nvCxnSpPr>
            <p:spPr>
              <a:xfrm>
                <a:off x="498725" y="2069800"/>
                <a:ext cx="102600" cy="102600"/>
              </a:xfrm>
              <a:prstGeom prst="straightConnector1">
                <a:avLst/>
              </a:prstGeom>
              <a:noFill/>
              <a:ln cap="flat" cmpd="sng" w="9525">
                <a:solidFill>
                  <a:schemeClr val="accent3"/>
                </a:solidFill>
                <a:prstDash val="solid"/>
                <a:round/>
                <a:headEnd len="med" w="med" type="none"/>
                <a:tailEnd len="med" w="med" type="none"/>
              </a:ln>
            </p:spPr>
          </p:cxnSp>
          <p:cxnSp>
            <p:nvCxnSpPr>
              <p:cNvPr id="1084" name="Google Shape;1084;p83"/>
              <p:cNvCxnSpPr/>
              <p:nvPr/>
            </p:nvCxnSpPr>
            <p:spPr>
              <a:xfrm flipH="1">
                <a:off x="601325" y="2069800"/>
                <a:ext cx="102600" cy="102600"/>
              </a:xfrm>
              <a:prstGeom prst="straightConnector1">
                <a:avLst/>
              </a:prstGeom>
              <a:noFill/>
              <a:ln cap="flat" cmpd="sng" w="9525">
                <a:solidFill>
                  <a:schemeClr val="accent3"/>
                </a:solidFill>
                <a:prstDash val="solid"/>
                <a:round/>
                <a:headEnd len="med" w="med" type="none"/>
                <a:tailEnd len="med" w="med" type="none"/>
              </a:ln>
            </p:spPr>
          </p:cxnSp>
        </p:grpSp>
      </p:grpSp>
      <p:grpSp>
        <p:nvGrpSpPr>
          <p:cNvPr id="1085" name="Google Shape;1085;p83"/>
          <p:cNvGrpSpPr/>
          <p:nvPr/>
        </p:nvGrpSpPr>
        <p:grpSpPr>
          <a:xfrm>
            <a:off x="5618381" y="1801500"/>
            <a:ext cx="204654" cy="204654"/>
            <a:chOff x="259788" y="1923155"/>
            <a:chExt cx="409800" cy="409800"/>
          </a:xfrm>
        </p:grpSpPr>
        <p:sp>
          <p:nvSpPr>
            <p:cNvPr id="1086" name="Google Shape;1086;p83"/>
            <p:cNvSpPr/>
            <p:nvPr/>
          </p:nvSpPr>
          <p:spPr>
            <a:xfrm>
              <a:off x="259788" y="1923155"/>
              <a:ext cx="409800" cy="4098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87" name="Google Shape;1087;p83"/>
            <p:cNvGrpSpPr/>
            <p:nvPr/>
          </p:nvGrpSpPr>
          <p:grpSpPr>
            <a:xfrm>
              <a:off x="362088" y="2093825"/>
              <a:ext cx="205200" cy="102600"/>
              <a:chOff x="498725" y="2069800"/>
              <a:chExt cx="205200" cy="102600"/>
            </a:xfrm>
          </p:grpSpPr>
          <p:cxnSp>
            <p:nvCxnSpPr>
              <p:cNvPr id="1088" name="Google Shape;1088;p83"/>
              <p:cNvCxnSpPr/>
              <p:nvPr/>
            </p:nvCxnSpPr>
            <p:spPr>
              <a:xfrm>
                <a:off x="498725" y="2069800"/>
                <a:ext cx="102600" cy="102600"/>
              </a:xfrm>
              <a:prstGeom prst="straightConnector1">
                <a:avLst/>
              </a:prstGeom>
              <a:noFill/>
              <a:ln cap="flat" cmpd="sng" w="9525">
                <a:solidFill>
                  <a:schemeClr val="accent3"/>
                </a:solidFill>
                <a:prstDash val="solid"/>
                <a:round/>
                <a:headEnd len="med" w="med" type="none"/>
                <a:tailEnd len="med" w="med" type="none"/>
              </a:ln>
            </p:spPr>
          </p:cxnSp>
          <p:cxnSp>
            <p:nvCxnSpPr>
              <p:cNvPr id="1089" name="Google Shape;1089;p83"/>
              <p:cNvCxnSpPr/>
              <p:nvPr/>
            </p:nvCxnSpPr>
            <p:spPr>
              <a:xfrm flipH="1">
                <a:off x="601325" y="2069800"/>
                <a:ext cx="102600" cy="102600"/>
              </a:xfrm>
              <a:prstGeom prst="straightConnector1">
                <a:avLst/>
              </a:prstGeom>
              <a:noFill/>
              <a:ln cap="flat" cmpd="sng" w="9525">
                <a:solidFill>
                  <a:schemeClr val="accent3"/>
                </a:solidFill>
                <a:prstDash val="solid"/>
                <a:round/>
                <a:headEnd len="med" w="med" type="none"/>
                <a:tailEnd len="med" w="med" type="none"/>
              </a:ln>
            </p:spPr>
          </p:cxnSp>
        </p:grpSp>
      </p:grpSp>
      <p:grpSp>
        <p:nvGrpSpPr>
          <p:cNvPr id="1090" name="Google Shape;1090;p83"/>
          <p:cNvGrpSpPr/>
          <p:nvPr/>
        </p:nvGrpSpPr>
        <p:grpSpPr>
          <a:xfrm>
            <a:off x="8711056" y="1801500"/>
            <a:ext cx="204654" cy="204654"/>
            <a:chOff x="259788" y="1923155"/>
            <a:chExt cx="409800" cy="409800"/>
          </a:xfrm>
        </p:grpSpPr>
        <p:sp>
          <p:nvSpPr>
            <p:cNvPr id="1091" name="Google Shape;1091;p83"/>
            <p:cNvSpPr/>
            <p:nvPr/>
          </p:nvSpPr>
          <p:spPr>
            <a:xfrm>
              <a:off x="259788" y="1923155"/>
              <a:ext cx="409800" cy="4098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92" name="Google Shape;1092;p83"/>
            <p:cNvGrpSpPr/>
            <p:nvPr/>
          </p:nvGrpSpPr>
          <p:grpSpPr>
            <a:xfrm>
              <a:off x="362088" y="2093825"/>
              <a:ext cx="205200" cy="102600"/>
              <a:chOff x="498725" y="2069800"/>
              <a:chExt cx="205200" cy="102600"/>
            </a:xfrm>
          </p:grpSpPr>
          <p:cxnSp>
            <p:nvCxnSpPr>
              <p:cNvPr id="1093" name="Google Shape;1093;p83"/>
              <p:cNvCxnSpPr/>
              <p:nvPr/>
            </p:nvCxnSpPr>
            <p:spPr>
              <a:xfrm>
                <a:off x="498725" y="2069800"/>
                <a:ext cx="102600" cy="102600"/>
              </a:xfrm>
              <a:prstGeom prst="straightConnector1">
                <a:avLst/>
              </a:prstGeom>
              <a:noFill/>
              <a:ln cap="flat" cmpd="sng" w="9525">
                <a:solidFill>
                  <a:schemeClr val="accent3"/>
                </a:solidFill>
                <a:prstDash val="solid"/>
                <a:round/>
                <a:headEnd len="med" w="med" type="none"/>
                <a:tailEnd len="med" w="med" type="none"/>
              </a:ln>
            </p:spPr>
          </p:cxnSp>
          <p:cxnSp>
            <p:nvCxnSpPr>
              <p:cNvPr id="1094" name="Google Shape;1094;p83"/>
              <p:cNvCxnSpPr/>
              <p:nvPr/>
            </p:nvCxnSpPr>
            <p:spPr>
              <a:xfrm flipH="1">
                <a:off x="601325" y="2069800"/>
                <a:ext cx="102600" cy="102600"/>
              </a:xfrm>
              <a:prstGeom prst="straightConnector1">
                <a:avLst/>
              </a:prstGeom>
              <a:noFill/>
              <a:ln cap="flat" cmpd="sng" w="9525">
                <a:solidFill>
                  <a:schemeClr val="accent3"/>
                </a:solidFill>
                <a:prstDash val="solid"/>
                <a:round/>
                <a:headEnd len="med" w="med" type="none"/>
                <a:tailEnd len="med" w="med" type="none"/>
              </a:ln>
            </p:spPr>
          </p:cxnSp>
        </p:grpSp>
      </p:grpSp>
      <p:sp>
        <p:nvSpPr>
          <p:cNvPr id="1095" name="Google Shape;1095;p83"/>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Contributions</a:t>
            </a:r>
            <a:endParaRPr/>
          </a:p>
        </p:txBody>
      </p:sp>
      <p:sp>
        <p:nvSpPr>
          <p:cNvPr id="1096" name="Google Shape;1096;p83"/>
          <p:cNvSpPr txBox="1"/>
          <p:nvPr>
            <p:ph type="title"/>
          </p:nvPr>
        </p:nvSpPr>
        <p:spPr>
          <a:xfrm>
            <a:off x="228600" y="531888"/>
            <a:ext cx="8810700" cy="981900"/>
          </a:xfrm>
          <a:prstGeom prst="rect">
            <a:avLst/>
          </a:prstGeom>
        </p:spPr>
        <p:txBody>
          <a:bodyPr anchorCtr="0" anchor="t" bIns="91425" lIns="0" spcFirstLastPara="1" rIns="91425" wrap="square" tIns="0">
            <a:spAutoFit/>
          </a:bodyPr>
          <a:lstStyle/>
          <a:p>
            <a:pPr indent="0" lvl="0" marL="0" rtl="0" algn="ctr">
              <a:spcBef>
                <a:spcPts val="0"/>
              </a:spcBef>
              <a:spcAft>
                <a:spcPts val="0"/>
              </a:spcAft>
              <a:buClr>
                <a:schemeClr val="dk1"/>
              </a:buClr>
              <a:buSzPts val="1100"/>
              <a:buNone/>
            </a:pPr>
            <a:r>
              <a:rPr lang="en" sz="1700">
                <a:solidFill>
                  <a:schemeClr val="accent3"/>
                </a:solidFill>
              </a:rPr>
              <a:t>Our work contributes to diversifying design research beyond Western contexts by centering voices often excluded from global platform studies, while highlighting power dynamics in how communities with limited control over technological infrastructures navigate and govern social media systems.</a:t>
            </a:r>
            <a:endParaRPr sz="1300">
              <a:solidFill>
                <a:schemeClr val="accent3"/>
              </a:solidFill>
            </a:endParaRPr>
          </a:p>
        </p:txBody>
      </p:sp>
      <p:sp>
        <p:nvSpPr>
          <p:cNvPr id="1097" name="Google Shape;1097;p83"/>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 1</a:t>
            </a:r>
            <a:endParaRPr/>
          </a:p>
        </p:txBody>
      </p:sp>
      <p:sp>
        <p:nvSpPr>
          <p:cNvPr id="1098" name="Google Shape;1098;p83"/>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2</a:t>
            </a:r>
            <a:endParaRPr/>
          </a:p>
        </p:txBody>
      </p:sp>
      <p:sp>
        <p:nvSpPr>
          <p:cNvPr id="1099" name="Google Shape;1099;p83"/>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3</a:t>
            </a:r>
            <a:endParaRPr/>
          </a:p>
        </p:txBody>
      </p:sp>
      <p:sp>
        <p:nvSpPr>
          <p:cNvPr id="1100" name="Google Shape;1100;p83"/>
          <p:cNvSpPr txBox="1"/>
          <p:nvPr>
            <p:ph idx="8" type="body"/>
          </p:nvPr>
        </p:nvSpPr>
        <p:spPr>
          <a:xfrm>
            <a:off x="263500" y="2704613"/>
            <a:ext cx="2665200" cy="1188300"/>
          </a:xfrm>
          <a:prstGeom prst="rect">
            <a:avLst/>
          </a:prstGeom>
        </p:spPr>
        <p:txBody>
          <a:bodyPr anchorCtr="0" anchor="b" bIns="91425" lIns="0" spcFirstLastPara="1" rIns="91425" wrap="square" tIns="0">
            <a:noAutofit/>
          </a:bodyPr>
          <a:lstStyle/>
          <a:p>
            <a:pPr indent="0" lvl="0" marL="0" rtl="0" algn="l">
              <a:spcBef>
                <a:spcPts val="0"/>
              </a:spcBef>
              <a:spcAft>
                <a:spcPts val="0"/>
              </a:spcAft>
              <a:buNone/>
            </a:pPr>
            <a:r>
              <a:rPr b="1" lang="en" sz="1400">
                <a:solidFill>
                  <a:schemeClr val="accent3"/>
                </a:solidFill>
              </a:rPr>
              <a:t>Empirical Insights</a:t>
            </a:r>
            <a:endParaRPr b="1" sz="1400">
              <a:solidFill>
                <a:schemeClr val="accent3"/>
              </a:solidFill>
            </a:endParaRPr>
          </a:p>
          <a:p>
            <a:pPr indent="0" lvl="0" marL="0" rtl="0" algn="l">
              <a:spcBef>
                <a:spcPts val="0"/>
              </a:spcBef>
              <a:spcAft>
                <a:spcPts val="0"/>
              </a:spcAft>
              <a:buNone/>
            </a:pPr>
            <a:r>
              <a:rPr lang="en"/>
              <a:t>Provide real-world   evidence on how people adapt to and continue using digital platforms following a government-imposed ban.</a:t>
            </a:r>
            <a:endParaRPr/>
          </a:p>
        </p:txBody>
      </p:sp>
      <p:sp>
        <p:nvSpPr>
          <p:cNvPr id="1101" name="Google Shape;1101;p83"/>
          <p:cNvSpPr txBox="1"/>
          <p:nvPr>
            <p:ph idx="9" type="body"/>
          </p:nvPr>
        </p:nvSpPr>
        <p:spPr>
          <a:xfrm>
            <a:off x="6121450" y="2571750"/>
            <a:ext cx="2665200" cy="1881000"/>
          </a:xfrm>
          <a:prstGeom prst="rect">
            <a:avLst/>
          </a:prstGeom>
        </p:spPr>
        <p:txBody>
          <a:bodyPr anchorCtr="0" anchor="b" bIns="91425" lIns="0" spcFirstLastPara="1" rIns="91425" wrap="square" tIns="0">
            <a:noAutofit/>
          </a:bodyPr>
          <a:lstStyle/>
          <a:p>
            <a:pPr indent="0" lvl="0" marL="0" rtl="0" algn="l">
              <a:spcBef>
                <a:spcPts val="0"/>
              </a:spcBef>
              <a:spcAft>
                <a:spcPts val="0"/>
              </a:spcAft>
              <a:buNone/>
            </a:pPr>
            <a:r>
              <a:rPr b="1" lang="en" sz="1400">
                <a:solidFill>
                  <a:schemeClr val="accent3"/>
                </a:solidFill>
              </a:rPr>
              <a:t>Policy &amp; Design Guidance</a:t>
            </a:r>
            <a:endParaRPr b="1" sz="1400">
              <a:solidFill>
                <a:schemeClr val="accent3"/>
              </a:solidFill>
            </a:endParaRPr>
          </a:p>
          <a:p>
            <a:pPr indent="0" lvl="0" marL="0" rtl="0" algn="l">
              <a:spcBef>
                <a:spcPts val="0"/>
              </a:spcBef>
              <a:spcAft>
                <a:spcPts val="0"/>
              </a:spcAft>
              <a:buNone/>
            </a:pPr>
            <a:r>
              <a:rPr lang="en"/>
              <a:t>Offer actionable recommendations for policymakers and social media platforms to support user needs in collectivist and low-resource contexts through better governance, moderation, and digital literacy initiatives.</a:t>
            </a:r>
            <a:endParaRPr/>
          </a:p>
        </p:txBody>
      </p:sp>
      <p:sp>
        <p:nvSpPr>
          <p:cNvPr id="1102" name="Google Shape;1102;p83"/>
          <p:cNvSpPr txBox="1"/>
          <p:nvPr>
            <p:ph idx="13" type="body"/>
          </p:nvPr>
        </p:nvSpPr>
        <p:spPr>
          <a:xfrm>
            <a:off x="3192450" y="2704613"/>
            <a:ext cx="2665200" cy="1188300"/>
          </a:xfrm>
          <a:prstGeom prst="rect">
            <a:avLst/>
          </a:prstGeom>
        </p:spPr>
        <p:txBody>
          <a:bodyPr anchorCtr="0" anchor="b" bIns="91425" lIns="0" spcFirstLastPara="1" rIns="91425" wrap="square" tIns="0">
            <a:noAutofit/>
          </a:bodyPr>
          <a:lstStyle/>
          <a:p>
            <a:pPr indent="0" lvl="0" marL="0" rtl="0" algn="l">
              <a:lnSpc>
                <a:spcPct val="100000"/>
              </a:lnSpc>
              <a:spcBef>
                <a:spcPts val="0"/>
              </a:spcBef>
              <a:spcAft>
                <a:spcPts val="0"/>
              </a:spcAft>
              <a:buClr>
                <a:schemeClr val="dk1"/>
              </a:buClr>
              <a:buSzPts val="1100"/>
              <a:buFont typeface="Arial"/>
              <a:buNone/>
            </a:pPr>
            <a:r>
              <a:rPr b="1" lang="en" sz="1400">
                <a:solidFill>
                  <a:schemeClr val="accent3"/>
                </a:solidFill>
              </a:rPr>
              <a:t>Community Dynamics</a:t>
            </a:r>
            <a:endParaRPr b="1" sz="1400">
              <a:solidFill>
                <a:schemeClr val="accent3"/>
              </a:solidFill>
            </a:endParaRPr>
          </a:p>
          <a:p>
            <a:pPr indent="0" lvl="0" marL="0" rtl="0" algn="l">
              <a:spcBef>
                <a:spcPts val="0"/>
              </a:spcBef>
              <a:spcAft>
                <a:spcPts val="0"/>
              </a:spcAft>
              <a:buClr>
                <a:schemeClr val="dk1"/>
              </a:buClr>
              <a:buSzPts val="1100"/>
              <a:buNone/>
            </a:pPr>
            <a:r>
              <a:rPr lang="en">
                <a:solidFill>
                  <a:schemeClr val="dk2"/>
                </a:solidFill>
                <a:latin typeface="Urbanist Medium"/>
                <a:ea typeface="Urbanist Medium"/>
                <a:cs typeface="Urbanist Medium"/>
                <a:sym typeface="Urbanist Medium"/>
              </a:rPr>
              <a:t>Highlight how online communities reorganize, shift behaviors, and form alternative spaces for connection and expression.</a:t>
            </a:r>
            <a:endParaRPr>
              <a:solidFill>
                <a:schemeClr val="dk2"/>
              </a:solidFill>
              <a:latin typeface="Urbanist Medium"/>
              <a:ea typeface="Urbanist Medium"/>
              <a:cs typeface="Urbanist Medium"/>
              <a:sym typeface="Urbanist Medium"/>
            </a:endParaRPr>
          </a:p>
        </p:txBody>
      </p:sp>
      <p:sp>
        <p:nvSpPr>
          <p:cNvPr id="1103" name="Google Shape;1103;p8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1104" name="Google Shape;1104;p8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1105" name="Google Shape;1105;p8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84"/>
          <p:cNvSpPr/>
          <p:nvPr/>
        </p:nvSpPr>
        <p:spPr>
          <a:xfrm>
            <a:off x="-554950" y="1732975"/>
            <a:ext cx="847200" cy="22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1" name="Google Shape;1111;p84"/>
          <p:cNvSpPr/>
          <p:nvPr/>
        </p:nvSpPr>
        <p:spPr>
          <a:xfrm>
            <a:off x="5989350" y="2170450"/>
            <a:ext cx="2835000" cy="1564500"/>
          </a:xfrm>
          <a:prstGeom prst="roundRect">
            <a:avLst>
              <a:gd fmla="val 12302"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112" name="Google Shape;1112;p84"/>
          <p:cNvSpPr txBox="1"/>
          <p:nvPr/>
        </p:nvSpPr>
        <p:spPr>
          <a:xfrm>
            <a:off x="6720100" y="2378500"/>
            <a:ext cx="2097000" cy="1148400"/>
          </a:xfrm>
          <a:prstGeom prst="rect">
            <a:avLst/>
          </a:prstGeom>
          <a:noFill/>
          <a:ln>
            <a:noFill/>
          </a:ln>
        </p:spPr>
        <p:txBody>
          <a:bodyPr anchorCtr="0" anchor="t" bIns="0" lIns="0" spcFirstLastPara="1" rIns="182875" wrap="square" tIns="0">
            <a:noAutofit/>
          </a:bodyPr>
          <a:lstStyle/>
          <a:p>
            <a:pPr indent="0" lvl="0" marL="0" rtl="0" algn="l">
              <a:spcBef>
                <a:spcPts val="0"/>
              </a:spcBef>
              <a:spcAft>
                <a:spcPts val="0"/>
              </a:spcAft>
              <a:buNone/>
            </a:pPr>
            <a:r>
              <a:rPr lang="en" sz="2100">
                <a:solidFill>
                  <a:schemeClr val="accent3"/>
                </a:solidFill>
                <a:latin typeface="Urbanist Medium"/>
                <a:ea typeface="Urbanist Medium"/>
                <a:cs typeface="Urbanist Medium"/>
                <a:sym typeface="Urbanist Medium"/>
              </a:rPr>
              <a:t>Let’s Talk</a:t>
            </a:r>
            <a:endParaRPr sz="2100">
              <a:solidFill>
                <a:schemeClr val="accent3"/>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sz="1500">
              <a:solidFill>
                <a:schemeClr val="dk2"/>
              </a:solidFill>
              <a:latin typeface="Urbanist Medium"/>
              <a:ea typeface="Urbanist Medium"/>
              <a:cs typeface="Urbanist Medium"/>
              <a:sym typeface="Urbanist Medium"/>
            </a:endParaRPr>
          </a:p>
          <a:p>
            <a:pPr indent="0" lvl="0" marL="0" rtl="0" algn="l">
              <a:lnSpc>
                <a:spcPct val="115000"/>
              </a:lnSpc>
              <a:spcBef>
                <a:spcPts val="0"/>
              </a:spcBef>
              <a:spcAft>
                <a:spcPts val="0"/>
              </a:spcAft>
              <a:buClr>
                <a:schemeClr val="dk1"/>
              </a:buClr>
              <a:buSzPts val="1100"/>
              <a:buNone/>
            </a:pPr>
            <a:r>
              <a:rPr lang="en" sz="1300">
                <a:solidFill>
                  <a:schemeClr val="lt1"/>
                </a:solidFill>
                <a:latin typeface="Urbanist"/>
                <a:ea typeface="Urbanist"/>
                <a:cs typeface="Urbanist"/>
                <a:sym typeface="Urbanist"/>
              </a:rPr>
              <a:t>Prerana Khatiwada</a:t>
            </a:r>
            <a:endParaRPr sz="1900">
              <a:solidFill>
                <a:schemeClr val="lt1"/>
              </a:solidFill>
              <a:latin typeface="Urbanist Medium"/>
              <a:ea typeface="Urbanist Medium"/>
              <a:cs typeface="Urbanist Medium"/>
              <a:sym typeface="Urbanist Medium"/>
            </a:endParaRPr>
          </a:p>
          <a:p>
            <a:pPr indent="0" lvl="0" marL="0" rtl="0" algn="l">
              <a:lnSpc>
                <a:spcPct val="115000"/>
              </a:lnSpc>
              <a:spcBef>
                <a:spcPts val="0"/>
              </a:spcBef>
              <a:spcAft>
                <a:spcPts val="0"/>
              </a:spcAft>
              <a:buClr>
                <a:schemeClr val="dk1"/>
              </a:buClr>
              <a:buSzPts val="1100"/>
              <a:buFont typeface="Arial"/>
              <a:buNone/>
            </a:pPr>
            <a:r>
              <a:rPr lang="en" sz="1300">
                <a:solidFill>
                  <a:schemeClr val="lt1"/>
                </a:solidFill>
                <a:latin typeface="Urbanist"/>
                <a:ea typeface="Urbanist"/>
                <a:cs typeface="Urbanist"/>
                <a:sym typeface="Urbanist"/>
              </a:rPr>
              <a:t>preranak@udel.edu</a:t>
            </a:r>
            <a:endParaRPr sz="1300">
              <a:solidFill>
                <a:schemeClr val="lt1"/>
              </a:solidFill>
              <a:latin typeface="Urbanist"/>
              <a:ea typeface="Urbanist"/>
              <a:cs typeface="Urbanist"/>
              <a:sym typeface="Urbanist"/>
            </a:endParaRPr>
          </a:p>
          <a:p>
            <a:pPr indent="0" lvl="0" marL="0" rtl="0" algn="l">
              <a:lnSpc>
                <a:spcPct val="115000"/>
              </a:lnSpc>
              <a:spcBef>
                <a:spcPts val="0"/>
              </a:spcBef>
              <a:spcAft>
                <a:spcPts val="0"/>
              </a:spcAft>
              <a:buNone/>
            </a:pPr>
            <a:r>
              <a:t/>
            </a:r>
            <a:endParaRPr sz="1300">
              <a:solidFill>
                <a:schemeClr val="lt1"/>
              </a:solidFill>
              <a:latin typeface="Urbanist"/>
              <a:ea typeface="Urbanist"/>
              <a:cs typeface="Urbanist"/>
              <a:sym typeface="Urbanist"/>
            </a:endParaRPr>
          </a:p>
        </p:txBody>
      </p:sp>
      <p:sp>
        <p:nvSpPr>
          <p:cNvPr id="1113" name="Google Shape;1113;p84"/>
          <p:cNvSpPr txBox="1"/>
          <p:nvPr/>
        </p:nvSpPr>
        <p:spPr>
          <a:xfrm>
            <a:off x="6511263" y="127925"/>
            <a:ext cx="110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accent3"/>
                </a:solidFill>
              </a:rPr>
              <a:t>Full paper → Scan here</a:t>
            </a:r>
            <a:endParaRPr>
              <a:solidFill>
                <a:schemeClr val="accent3"/>
              </a:solidFill>
            </a:endParaRPr>
          </a:p>
        </p:txBody>
      </p:sp>
      <p:sp>
        <p:nvSpPr>
          <p:cNvPr id="1114" name="Google Shape;1114;p84"/>
          <p:cNvSpPr txBox="1"/>
          <p:nvPr/>
        </p:nvSpPr>
        <p:spPr>
          <a:xfrm>
            <a:off x="232050" y="4416500"/>
            <a:ext cx="8679900" cy="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900">
                <a:solidFill>
                  <a:schemeClr val="lt1"/>
                </a:solidFill>
                <a:latin typeface="Urbanist"/>
                <a:ea typeface="Urbanist"/>
                <a:cs typeface="Urbanist"/>
                <a:sym typeface="Urbanist"/>
              </a:rPr>
              <a:t>This work was carried out in collaboration with students and faculty from the University of Pittsburgh, whose insights and partnership greatly enriched the project.</a:t>
            </a:r>
            <a:endParaRPr b="1" i="1" sz="900">
              <a:solidFill>
                <a:schemeClr val="lt1"/>
              </a:solidFill>
              <a:latin typeface="Urbanist"/>
              <a:ea typeface="Urbanist"/>
              <a:cs typeface="Urbanist"/>
              <a:sym typeface="Urbanist"/>
            </a:endParaRPr>
          </a:p>
        </p:txBody>
      </p:sp>
      <p:pic>
        <p:nvPicPr>
          <p:cNvPr id="1115" name="Google Shape;1115;p84" title="ud-logo-white.png"/>
          <p:cNvPicPr preferRelativeResize="0"/>
          <p:nvPr/>
        </p:nvPicPr>
        <p:blipFill>
          <a:blip r:embed="rId3">
            <a:alphaModFix/>
          </a:blip>
          <a:stretch>
            <a:fillRect/>
          </a:stretch>
        </p:blipFill>
        <p:spPr>
          <a:xfrm>
            <a:off x="228600" y="4785243"/>
            <a:ext cx="892585" cy="294489"/>
          </a:xfrm>
          <a:prstGeom prst="rect">
            <a:avLst/>
          </a:prstGeom>
          <a:noFill/>
          <a:ln>
            <a:noFill/>
          </a:ln>
        </p:spPr>
      </p:pic>
      <p:pic>
        <p:nvPicPr>
          <p:cNvPr id="1116" name="Google Shape;1116;p84" title="Sensify Logos_wordmark_white (1).png"/>
          <p:cNvPicPr preferRelativeResize="0"/>
          <p:nvPr/>
        </p:nvPicPr>
        <p:blipFill>
          <a:blip r:embed="rId4">
            <a:alphaModFix/>
          </a:blip>
          <a:stretch>
            <a:fillRect/>
          </a:stretch>
        </p:blipFill>
        <p:spPr>
          <a:xfrm>
            <a:off x="4096259" y="4816389"/>
            <a:ext cx="951482" cy="232199"/>
          </a:xfrm>
          <a:prstGeom prst="rect">
            <a:avLst/>
          </a:prstGeom>
          <a:noFill/>
          <a:ln>
            <a:noFill/>
          </a:ln>
        </p:spPr>
      </p:pic>
      <p:pic>
        <p:nvPicPr>
          <p:cNvPr id="1117" name="Google Shape;1117;p84" title="Shield_UnivPittsburgh_ALLWHITE.png"/>
          <p:cNvPicPr preferRelativeResize="0"/>
          <p:nvPr/>
        </p:nvPicPr>
        <p:blipFill>
          <a:blip r:embed="rId5">
            <a:alphaModFix/>
          </a:blip>
          <a:stretch>
            <a:fillRect/>
          </a:stretch>
        </p:blipFill>
        <p:spPr>
          <a:xfrm>
            <a:off x="7616179" y="4719651"/>
            <a:ext cx="1292323" cy="425673"/>
          </a:xfrm>
          <a:prstGeom prst="rect">
            <a:avLst/>
          </a:prstGeom>
          <a:noFill/>
          <a:ln>
            <a:noFill/>
          </a:ln>
        </p:spPr>
      </p:pic>
      <p:pic>
        <p:nvPicPr>
          <p:cNvPr id="1118" name="Google Shape;1118;p84" title="Screenshot 2025-05-15 at 3.21.07 PM.png"/>
          <p:cNvPicPr preferRelativeResize="0"/>
          <p:nvPr/>
        </p:nvPicPr>
        <p:blipFill>
          <a:blip r:embed="rId6">
            <a:alphaModFix/>
          </a:blip>
          <a:stretch>
            <a:fillRect/>
          </a:stretch>
        </p:blipFill>
        <p:spPr>
          <a:xfrm>
            <a:off x="1959193" y="2299889"/>
            <a:ext cx="1773936" cy="1768296"/>
          </a:xfrm>
          <a:prstGeom prst="rect">
            <a:avLst/>
          </a:prstGeom>
          <a:noFill/>
          <a:ln>
            <a:noFill/>
          </a:ln>
        </p:spPr>
      </p:pic>
      <p:pic>
        <p:nvPicPr>
          <p:cNvPr id="1119" name="Google Shape;1119;p84" title="Screenshot 2025-05-15 at 3.24.45 PM.png"/>
          <p:cNvPicPr preferRelativeResize="0"/>
          <p:nvPr/>
        </p:nvPicPr>
        <p:blipFill>
          <a:blip r:embed="rId7">
            <a:alphaModFix/>
          </a:blip>
          <a:stretch>
            <a:fillRect/>
          </a:stretch>
        </p:blipFill>
        <p:spPr>
          <a:xfrm>
            <a:off x="106085" y="2299889"/>
            <a:ext cx="1777007" cy="1768296"/>
          </a:xfrm>
          <a:prstGeom prst="rect">
            <a:avLst/>
          </a:prstGeom>
          <a:noFill/>
          <a:ln>
            <a:noFill/>
          </a:ln>
        </p:spPr>
      </p:pic>
      <p:pic>
        <p:nvPicPr>
          <p:cNvPr id="1120" name="Google Shape;1120;p84" title="Screenshot 2025-05-15 at 3.23.10 PM.png"/>
          <p:cNvPicPr preferRelativeResize="0"/>
          <p:nvPr/>
        </p:nvPicPr>
        <p:blipFill>
          <a:blip r:embed="rId8">
            <a:alphaModFix/>
          </a:blip>
          <a:stretch>
            <a:fillRect/>
          </a:stretch>
        </p:blipFill>
        <p:spPr>
          <a:xfrm>
            <a:off x="3944249" y="18075"/>
            <a:ext cx="1883600" cy="1913655"/>
          </a:xfrm>
          <a:prstGeom prst="rect">
            <a:avLst/>
          </a:prstGeom>
          <a:noFill/>
          <a:ln>
            <a:noFill/>
          </a:ln>
        </p:spPr>
      </p:pic>
      <p:sp>
        <p:nvSpPr>
          <p:cNvPr id="1121" name="Google Shape;1121;p84"/>
          <p:cNvSpPr txBox="1"/>
          <p:nvPr/>
        </p:nvSpPr>
        <p:spPr>
          <a:xfrm>
            <a:off x="199789" y="4068194"/>
            <a:ext cx="2185500" cy="282000"/>
          </a:xfrm>
          <a:prstGeom prst="rect">
            <a:avLst/>
          </a:prstGeom>
          <a:noFill/>
          <a:ln>
            <a:noFill/>
          </a:ln>
        </p:spPr>
        <p:txBody>
          <a:bodyPr anchorCtr="0" anchor="t" bIns="110300" lIns="110300" spcFirstLastPara="1" rIns="110300" wrap="square" tIns="110300">
            <a:noAutofit/>
          </a:bodyPr>
          <a:lstStyle/>
          <a:p>
            <a:pPr indent="0" lvl="0" marL="0" rtl="0" algn="l">
              <a:spcBef>
                <a:spcPts val="0"/>
              </a:spcBef>
              <a:spcAft>
                <a:spcPts val="0"/>
              </a:spcAft>
              <a:buNone/>
            </a:pPr>
            <a:r>
              <a:rPr b="1" lang="en" sz="1086">
                <a:solidFill>
                  <a:schemeClr val="lt1"/>
                </a:solidFill>
                <a:latin typeface="Roboto"/>
                <a:ea typeface="Roboto"/>
                <a:cs typeface="Roboto"/>
                <a:sym typeface="Roboto"/>
              </a:rPr>
              <a:t>Matthew Louis Mauriello</a:t>
            </a:r>
            <a:endParaRPr b="1" sz="1086">
              <a:solidFill>
                <a:schemeClr val="lt1"/>
              </a:solidFill>
              <a:latin typeface="Roboto"/>
              <a:ea typeface="Roboto"/>
              <a:cs typeface="Roboto"/>
              <a:sym typeface="Roboto"/>
            </a:endParaRPr>
          </a:p>
        </p:txBody>
      </p:sp>
      <p:sp>
        <p:nvSpPr>
          <p:cNvPr id="1122" name="Google Shape;1122;p84"/>
          <p:cNvSpPr txBox="1"/>
          <p:nvPr/>
        </p:nvSpPr>
        <p:spPr>
          <a:xfrm>
            <a:off x="2296585" y="4068194"/>
            <a:ext cx="1447500" cy="282000"/>
          </a:xfrm>
          <a:prstGeom prst="rect">
            <a:avLst/>
          </a:prstGeom>
          <a:noFill/>
          <a:ln>
            <a:noFill/>
          </a:ln>
        </p:spPr>
        <p:txBody>
          <a:bodyPr anchorCtr="0" anchor="t" bIns="110300" lIns="110300" spcFirstLastPara="1" rIns="110300" wrap="square" tIns="110300">
            <a:noAutofit/>
          </a:bodyPr>
          <a:lstStyle/>
          <a:p>
            <a:pPr indent="0" lvl="0" marL="0" rtl="0" algn="l">
              <a:spcBef>
                <a:spcPts val="0"/>
              </a:spcBef>
              <a:spcAft>
                <a:spcPts val="0"/>
              </a:spcAft>
              <a:buNone/>
            </a:pPr>
            <a:r>
              <a:rPr b="1" lang="en" sz="1086">
                <a:solidFill>
                  <a:schemeClr val="lt1"/>
                </a:solidFill>
                <a:latin typeface="Roboto"/>
                <a:ea typeface="Roboto"/>
                <a:cs typeface="Roboto"/>
                <a:sym typeface="Roboto"/>
              </a:rPr>
              <a:t>Aakash Gautam</a:t>
            </a:r>
            <a:endParaRPr b="1" sz="1086">
              <a:solidFill>
                <a:schemeClr val="lt1"/>
              </a:solidFill>
              <a:latin typeface="Roboto"/>
              <a:ea typeface="Roboto"/>
              <a:cs typeface="Roboto"/>
              <a:sym typeface="Roboto"/>
            </a:endParaRPr>
          </a:p>
        </p:txBody>
      </p:sp>
      <p:sp>
        <p:nvSpPr>
          <p:cNvPr id="1123" name="Google Shape;1123;p84"/>
          <p:cNvSpPr txBox="1"/>
          <p:nvPr/>
        </p:nvSpPr>
        <p:spPr>
          <a:xfrm>
            <a:off x="4270605" y="1899880"/>
            <a:ext cx="1447500" cy="282000"/>
          </a:xfrm>
          <a:prstGeom prst="rect">
            <a:avLst/>
          </a:prstGeom>
          <a:noFill/>
          <a:ln>
            <a:noFill/>
          </a:ln>
        </p:spPr>
        <p:txBody>
          <a:bodyPr anchorCtr="0" anchor="t" bIns="110300" lIns="110300" spcFirstLastPara="1" rIns="110300" wrap="square" tIns="110300">
            <a:noAutofit/>
          </a:bodyPr>
          <a:lstStyle/>
          <a:p>
            <a:pPr indent="0" lvl="0" marL="0" rtl="0" algn="l">
              <a:spcBef>
                <a:spcPts val="0"/>
              </a:spcBef>
              <a:spcAft>
                <a:spcPts val="0"/>
              </a:spcAft>
              <a:buNone/>
            </a:pPr>
            <a:r>
              <a:rPr b="1" lang="en" sz="1086">
                <a:solidFill>
                  <a:schemeClr val="lt1"/>
                </a:solidFill>
                <a:latin typeface="Roboto"/>
                <a:ea typeface="Roboto"/>
                <a:cs typeface="Roboto"/>
                <a:sym typeface="Roboto"/>
              </a:rPr>
              <a:t>Aditya Nayak</a:t>
            </a:r>
            <a:endParaRPr b="1" sz="1086">
              <a:solidFill>
                <a:schemeClr val="lt1"/>
              </a:solidFill>
              <a:latin typeface="Roboto"/>
              <a:ea typeface="Roboto"/>
              <a:cs typeface="Roboto"/>
              <a:sym typeface="Roboto"/>
            </a:endParaRPr>
          </a:p>
        </p:txBody>
      </p:sp>
      <p:sp>
        <p:nvSpPr>
          <p:cNvPr id="1124" name="Google Shape;1124;p84"/>
          <p:cNvSpPr txBox="1"/>
          <p:nvPr/>
        </p:nvSpPr>
        <p:spPr>
          <a:xfrm>
            <a:off x="270837" y="1899880"/>
            <a:ext cx="1447500" cy="282000"/>
          </a:xfrm>
          <a:prstGeom prst="rect">
            <a:avLst/>
          </a:prstGeom>
          <a:noFill/>
          <a:ln>
            <a:noFill/>
          </a:ln>
        </p:spPr>
        <p:txBody>
          <a:bodyPr anchorCtr="0" anchor="t" bIns="110300" lIns="110300" spcFirstLastPara="1" rIns="110300" wrap="square" tIns="110300">
            <a:noAutofit/>
          </a:bodyPr>
          <a:lstStyle/>
          <a:p>
            <a:pPr indent="0" lvl="0" marL="0" rtl="0" algn="l">
              <a:spcBef>
                <a:spcPts val="0"/>
              </a:spcBef>
              <a:spcAft>
                <a:spcPts val="0"/>
              </a:spcAft>
              <a:buNone/>
            </a:pPr>
            <a:r>
              <a:rPr b="1" lang="en" sz="1086">
                <a:solidFill>
                  <a:schemeClr val="lt1"/>
                </a:solidFill>
                <a:latin typeface="Roboto"/>
                <a:ea typeface="Roboto"/>
                <a:cs typeface="Roboto"/>
                <a:sym typeface="Roboto"/>
              </a:rPr>
              <a:t>Prerana Khatiwada</a:t>
            </a:r>
            <a:endParaRPr b="1" sz="1086">
              <a:solidFill>
                <a:schemeClr val="lt1"/>
              </a:solidFill>
              <a:latin typeface="Roboto"/>
              <a:ea typeface="Roboto"/>
              <a:cs typeface="Roboto"/>
              <a:sym typeface="Roboto"/>
            </a:endParaRPr>
          </a:p>
        </p:txBody>
      </p:sp>
      <p:sp>
        <p:nvSpPr>
          <p:cNvPr id="1125" name="Google Shape;1125;p84"/>
          <p:cNvSpPr txBox="1"/>
          <p:nvPr/>
        </p:nvSpPr>
        <p:spPr>
          <a:xfrm>
            <a:off x="3251780" y="1508812"/>
            <a:ext cx="1447500" cy="282000"/>
          </a:xfrm>
          <a:prstGeom prst="rect">
            <a:avLst/>
          </a:prstGeom>
          <a:noFill/>
          <a:ln>
            <a:noFill/>
          </a:ln>
        </p:spPr>
        <p:txBody>
          <a:bodyPr anchorCtr="0" anchor="t" bIns="110300" lIns="110300" spcFirstLastPara="1" rIns="110300" wrap="square" tIns="110300">
            <a:noAutofit/>
          </a:bodyPr>
          <a:lstStyle/>
          <a:p>
            <a:pPr indent="0" lvl="0" marL="0" rtl="0" algn="l">
              <a:spcBef>
                <a:spcPts val="0"/>
              </a:spcBef>
              <a:spcAft>
                <a:spcPts val="0"/>
              </a:spcAft>
              <a:buNone/>
            </a:pPr>
            <a:r>
              <a:t/>
            </a:r>
            <a:endParaRPr sz="1086">
              <a:solidFill>
                <a:srgbClr val="737373"/>
              </a:solidFill>
              <a:latin typeface="Roboto"/>
              <a:ea typeface="Roboto"/>
              <a:cs typeface="Roboto"/>
              <a:sym typeface="Roboto"/>
            </a:endParaRPr>
          </a:p>
        </p:txBody>
      </p:sp>
      <p:pic>
        <p:nvPicPr>
          <p:cNvPr id="1126" name="Google Shape;1126;p84" title="Screenshot 2025-05-15 at 4.34.18 PM.png"/>
          <p:cNvPicPr preferRelativeResize="0"/>
          <p:nvPr/>
        </p:nvPicPr>
        <p:blipFill>
          <a:blip r:embed="rId9">
            <a:alphaModFix/>
          </a:blip>
          <a:stretch>
            <a:fillRect/>
          </a:stretch>
        </p:blipFill>
        <p:spPr>
          <a:xfrm>
            <a:off x="106075" y="18075"/>
            <a:ext cx="1773936" cy="1913645"/>
          </a:xfrm>
          <a:prstGeom prst="rect">
            <a:avLst/>
          </a:prstGeom>
          <a:noFill/>
          <a:ln>
            <a:noFill/>
          </a:ln>
        </p:spPr>
      </p:pic>
      <p:sp>
        <p:nvSpPr>
          <p:cNvPr id="1127" name="Google Shape;1127;p84"/>
          <p:cNvSpPr txBox="1"/>
          <p:nvPr/>
        </p:nvSpPr>
        <p:spPr>
          <a:xfrm>
            <a:off x="2192466" y="1899880"/>
            <a:ext cx="1447500" cy="282000"/>
          </a:xfrm>
          <a:prstGeom prst="rect">
            <a:avLst/>
          </a:prstGeom>
          <a:noFill/>
          <a:ln>
            <a:noFill/>
          </a:ln>
        </p:spPr>
        <p:txBody>
          <a:bodyPr anchorCtr="0" anchor="t" bIns="110300" lIns="110300" spcFirstLastPara="1" rIns="110300" wrap="square" tIns="110300">
            <a:noAutofit/>
          </a:bodyPr>
          <a:lstStyle/>
          <a:p>
            <a:pPr indent="0" lvl="0" marL="0" rtl="0" algn="l">
              <a:spcBef>
                <a:spcPts val="0"/>
              </a:spcBef>
              <a:spcAft>
                <a:spcPts val="0"/>
              </a:spcAft>
              <a:buNone/>
            </a:pPr>
            <a:r>
              <a:rPr b="1" lang="en" sz="1086">
                <a:solidFill>
                  <a:schemeClr val="lt1"/>
                </a:solidFill>
                <a:latin typeface="Roboto"/>
                <a:ea typeface="Roboto"/>
                <a:cs typeface="Roboto"/>
                <a:sym typeface="Roboto"/>
              </a:rPr>
              <a:t>Alejandro Ciuba</a:t>
            </a:r>
            <a:endParaRPr b="1" sz="1086">
              <a:solidFill>
                <a:schemeClr val="lt1"/>
              </a:solidFill>
              <a:latin typeface="Roboto"/>
              <a:ea typeface="Roboto"/>
              <a:cs typeface="Roboto"/>
              <a:sym typeface="Roboto"/>
            </a:endParaRPr>
          </a:p>
        </p:txBody>
      </p:sp>
      <p:pic>
        <p:nvPicPr>
          <p:cNvPr id="1128" name="Google Shape;1128;p84" title="ale.jpeg"/>
          <p:cNvPicPr preferRelativeResize="0"/>
          <p:nvPr/>
        </p:nvPicPr>
        <p:blipFill rotWithShape="1">
          <a:blip r:embed="rId10">
            <a:alphaModFix/>
          </a:blip>
          <a:srcRect b="0" l="787" r="787" t="0"/>
          <a:stretch/>
        </p:blipFill>
        <p:spPr>
          <a:xfrm>
            <a:off x="1959200" y="18075"/>
            <a:ext cx="1883594" cy="1913650"/>
          </a:xfrm>
          <a:prstGeom prst="rect">
            <a:avLst/>
          </a:prstGeom>
          <a:noFill/>
          <a:ln>
            <a:noFill/>
          </a:ln>
        </p:spPr>
      </p:pic>
      <p:pic>
        <p:nvPicPr>
          <p:cNvPr id="1129" name="Google Shape;1129;p84" title="Screenshot 2025-10-21 at 10.44.52 AM.png"/>
          <p:cNvPicPr preferRelativeResize="0"/>
          <p:nvPr/>
        </p:nvPicPr>
        <p:blipFill>
          <a:blip r:embed="rId11">
            <a:alphaModFix/>
          </a:blip>
          <a:stretch>
            <a:fillRect/>
          </a:stretch>
        </p:blipFill>
        <p:spPr>
          <a:xfrm>
            <a:off x="7476752" y="127925"/>
            <a:ext cx="1571168" cy="1564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A luminous galaxy in space. " id="608" name="Google Shape;608;p56"/>
          <p:cNvPicPr preferRelativeResize="0"/>
          <p:nvPr/>
        </p:nvPicPr>
        <p:blipFill rotWithShape="1">
          <a:blip r:embed="rId3">
            <a:alphaModFix amt="50000"/>
          </a:blip>
          <a:srcRect b="1961" l="0" r="0" t="6840"/>
          <a:stretch/>
        </p:blipFill>
        <p:spPr>
          <a:xfrm>
            <a:off x="0" y="-3250"/>
            <a:ext cx="9144003" cy="4686976"/>
          </a:xfrm>
          <a:prstGeom prst="rect">
            <a:avLst/>
          </a:prstGeom>
          <a:noFill/>
          <a:ln>
            <a:noFill/>
          </a:ln>
        </p:spPr>
      </p:pic>
      <p:sp>
        <p:nvSpPr>
          <p:cNvPr id="609" name="Google Shape;609;p56"/>
          <p:cNvSpPr txBox="1"/>
          <p:nvPr>
            <p:ph type="title"/>
          </p:nvPr>
        </p:nvSpPr>
        <p:spPr>
          <a:xfrm>
            <a:off x="234125" y="1895400"/>
            <a:ext cx="8574600" cy="14802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rPr lang="en" sz="2200">
                <a:solidFill>
                  <a:schemeClr val="dk2"/>
                </a:solidFill>
              </a:rPr>
              <a:t>Yet, most existing research focuses on </a:t>
            </a:r>
            <a:r>
              <a:rPr lang="en" sz="2200">
                <a:solidFill>
                  <a:schemeClr val="accent3"/>
                </a:solidFill>
              </a:rPr>
              <a:t>high-income or geopolitically dominant regions (e.g., U.S., China, India)</a:t>
            </a:r>
            <a:r>
              <a:rPr lang="en" sz="2200">
                <a:solidFill>
                  <a:schemeClr val="dk2"/>
                </a:solidFill>
              </a:rPr>
              <a:t>, overlooking how bans or restrictions affect everyday users in smaller nations.</a:t>
            </a:r>
            <a:endParaRPr sz="2200">
              <a:solidFill>
                <a:schemeClr val="dk2"/>
              </a:solidFill>
            </a:endParaRPr>
          </a:p>
        </p:txBody>
      </p:sp>
      <p:sp>
        <p:nvSpPr>
          <p:cNvPr id="610" name="Google Shape;610;p56"/>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11" name="Google Shape;611;p56"/>
          <p:cNvSpPr txBox="1"/>
          <p:nvPr/>
        </p:nvSpPr>
        <p:spPr>
          <a:xfrm>
            <a:off x="154375" y="593775"/>
            <a:ext cx="50325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Global Platform, Local Impact</a:t>
            </a:r>
            <a:endParaRPr sz="3400">
              <a:solidFill>
                <a:schemeClr val="lt1"/>
              </a:solidFill>
              <a:latin typeface="Urbanist"/>
              <a:ea typeface="Urbanist"/>
              <a:cs typeface="Urbanist"/>
              <a:sym typeface="Urbanist"/>
            </a:endParaRPr>
          </a:p>
        </p:txBody>
      </p:sp>
      <p:sp>
        <p:nvSpPr>
          <p:cNvPr id="612" name="Google Shape;612;p56"/>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13" name="Google Shape;613;p56"/>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14" name="Google Shape;614;p56"/>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615" name="Google Shape;615;p56"/>
          <p:cNvSpPr/>
          <p:nvPr/>
        </p:nvSpPr>
        <p:spPr>
          <a:xfrm>
            <a:off x="6221400" y="-5325"/>
            <a:ext cx="2922600" cy="1898700"/>
          </a:xfrm>
          <a:prstGeom prst="rect">
            <a:avLst/>
          </a:prstGeom>
          <a:gradFill>
            <a:gsLst>
              <a:gs pos="0">
                <a:srgbClr val="8C8C8C"/>
              </a:gs>
              <a:gs pos="100000">
                <a:srgbClr val="4040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pic>
        <p:nvPicPr>
          <p:cNvPr id="616" name="Google Shape;616;p56" title="Screenshot 2025-10-13 at 11.08.16 PM.png"/>
          <p:cNvPicPr preferRelativeResize="0"/>
          <p:nvPr/>
        </p:nvPicPr>
        <p:blipFill>
          <a:blip r:embed="rId4">
            <a:alphaModFix amt="66000"/>
          </a:blip>
          <a:stretch>
            <a:fillRect/>
          </a:stretch>
        </p:blipFill>
        <p:spPr>
          <a:xfrm>
            <a:off x="6411079" y="106388"/>
            <a:ext cx="2566946" cy="1675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descr="A luminous galaxy in space. " id="621" name="Google Shape;621;p57"/>
          <p:cNvPicPr preferRelativeResize="0"/>
          <p:nvPr/>
        </p:nvPicPr>
        <p:blipFill rotWithShape="1">
          <a:blip r:embed="rId3">
            <a:alphaModFix amt="50000"/>
          </a:blip>
          <a:srcRect b="1961" l="0" r="0" t="6840"/>
          <a:stretch/>
        </p:blipFill>
        <p:spPr>
          <a:xfrm>
            <a:off x="-1" y="-3250"/>
            <a:ext cx="9144003" cy="4686976"/>
          </a:xfrm>
          <a:prstGeom prst="rect">
            <a:avLst/>
          </a:prstGeom>
          <a:noFill/>
          <a:ln>
            <a:noFill/>
          </a:ln>
        </p:spPr>
      </p:pic>
      <p:sp>
        <p:nvSpPr>
          <p:cNvPr id="622" name="Google Shape;622;p57"/>
          <p:cNvSpPr txBox="1"/>
          <p:nvPr>
            <p:ph type="title"/>
          </p:nvPr>
        </p:nvSpPr>
        <p:spPr>
          <a:xfrm>
            <a:off x="234125" y="3337800"/>
            <a:ext cx="8574600" cy="11148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rPr lang="en">
                <a:solidFill>
                  <a:schemeClr val="dk2"/>
                </a:solidFill>
              </a:rPr>
              <a:t>Nepal: A Transitional and </a:t>
            </a:r>
            <a:br>
              <a:rPr lang="en">
                <a:solidFill>
                  <a:schemeClr val="dk2"/>
                </a:solidFill>
              </a:rPr>
            </a:br>
            <a:r>
              <a:rPr lang="en">
                <a:solidFill>
                  <a:schemeClr val="dk2"/>
                </a:solidFill>
              </a:rPr>
              <a:t>Underrepresented Context</a:t>
            </a:r>
            <a:endParaRPr>
              <a:solidFill>
                <a:schemeClr val="accent3"/>
              </a:solidFill>
            </a:endParaRPr>
          </a:p>
        </p:txBody>
      </p:sp>
      <p:sp>
        <p:nvSpPr>
          <p:cNvPr id="623" name="Google Shape;623;p57"/>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24" name="Google Shape;624;p57"/>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25" name="Google Shape;625;p57"/>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26" name="Google Shape;626;p57"/>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A luminous galaxy in space. " id="631" name="Google Shape;631;p58"/>
          <p:cNvPicPr preferRelativeResize="0"/>
          <p:nvPr/>
        </p:nvPicPr>
        <p:blipFill rotWithShape="1">
          <a:blip r:embed="rId3">
            <a:alphaModFix amt="50000"/>
          </a:blip>
          <a:srcRect b="1961" l="0" r="0" t="6840"/>
          <a:stretch/>
        </p:blipFill>
        <p:spPr>
          <a:xfrm>
            <a:off x="-1" y="-3250"/>
            <a:ext cx="9144003" cy="4686976"/>
          </a:xfrm>
          <a:prstGeom prst="rect">
            <a:avLst/>
          </a:prstGeom>
          <a:noFill/>
          <a:ln>
            <a:noFill/>
          </a:ln>
        </p:spPr>
      </p:pic>
      <p:sp>
        <p:nvSpPr>
          <p:cNvPr id="632" name="Google Shape;632;p58"/>
          <p:cNvSpPr txBox="1"/>
          <p:nvPr>
            <p:ph type="title"/>
          </p:nvPr>
        </p:nvSpPr>
        <p:spPr>
          <a:xfrm>
            <a:off x="234125" y="3337800"/>
            <a:ext cx="8574600" cy="11148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rPr lang="en">
                <a:solidFill>
                  <a:schemeClr val="dk2"/>
                </a:solidFill>
              </a:rPr>
              <a:t>Nepal: A Transitional and </a:t>
            </a:r>
            <a:br>
              <a:rPr lang="en">
                <a:solidFill>
                  <a:schemeClr val="dk2"/>
                </a:solidFill>
              </a:rPr>
            </a:br>
            <a:r>
              <a:rPr lang="en">
                <a:solidFill>
                  <a:schemeClr val="dk2"/>
                </a:solidFill>
              </a:rPr>
              <a:t>Underrepresented Context</a:t>
            </a:r>
            <a:endParaRPr>
              <a:solidFill>
                <a:schemeClr val="accent3"/>
              </a:solidFill>
            </a:endParaRPr>
          </a:p>
        </p:txBody>
      </p:sp>
      <p:sp>
        <p:nvSpPr>
          <p:cNvPr id="633" name="Google Shape;633;p58"/>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34" name="Google Shape;634;p58"/>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35" name="Google Shape;635;p58"/>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36" name="Google Shape;636;p58"/>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637" name="Google Shape;637;p58"/>
          <p:cNvSpPr/>
          <p:nvPr/>
        </p:nvSpPr>
        <p:spPr>
          <a:xfrm>
            <a:off x="228600" y="690400"/>
            <a:ext cx="2700000" cy="199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rbanist"/>
                <a:ea typeface="Urbanist"/>
                <a:cs typeface="Urbanist"/>
                <a:sym typeface="Urbanist"/>
              </a:rPr>
              <a:t>Political &amp; Economic Transition</a:t>
            </a:r>
            <a:endParaRPr b="1">
              <a:solidFill>
                <a:schemeClr val="lt1"/>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lt1"/>
                </a:solidFill>
                <a:latin typeface="Urbanist"/>
                <a:ea typeface="Urbanist"/>
                <a:cs typeface="Urbanist"/>
                <a:sym typeface="Urbanist"/>
              </a:rPr>
              <a:t>Post–civil war instability;</a:t>
            </a:r>
            <a:r>
              <a:rPr lang="en">
                <a:solidFill>
                  <a:schemeClr val="accent3"/>
                </a:solidFill>
                <a:latin typeface="Urbanist"/>
                <a:ea typeface="Urbanist"/>
                <a:cs typeface="Urbanist"/>
                <a:sym typeface="Urbanist"/>
              </a:rPr>
              <a:t> 14 prime ministers since 2006</a:t>
            </a:r>
            <a:endParaRPr>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accent3"/>
                </a:solidFill>
                <a:latin typeface="Urbanist"/>
                <a:ea typeface="Urbanist"/>
                <a:cs typeface="Urbanist"/>
                <a:sym typeface="Urbanist"/>
              </a:rPr>
              <a:t>Centralized governance </a:t>
            </a:r>
            <a:r>
              <a:rPr lang="en">
                <a:solidFill>
                  <a:schemeClr val="lt1"/>
                </a:solidFill>
                <a:latin typeface="Urbanist"/>
                <a:ea typeface="Urbanist"/>
                <a:cs typeface="Urbanist"/>
                <a:sym typeface="Urbanist"/>
              </a:rPr>
              <a:t>with limited local authority</a:t>
            </a:r>
            <a:endParaRPr>
              <a:solidFill>
                <a:schemeClr val="lt1"/>
              </a:solidFill>
              <a:latin typeface="Urbanist"/>
              <a:ea typeface="Urbanist"/>
              <a:cs typeface="Urbanist"/>
              <a:sym typeface="Urbanis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luminous galaxy in space. " id="642" name="Google Shape;642;p59"/>
          <p:cNvPicPr preferRelativeResize="0"/>
          <p:nvPr/>
        </p:nvPicPr>
        <p:blipFill rotWithShape="1">
          <a:blip r:embed="rId3">
            <a:alphaModFix amt="50000"/>
          </a:blip>
          <a:srcRect b="1961" l="0" r="0" t="6840"/>
          <a:stretch/>
        </p:blipFill>
        <p:spPr>
          <a:xfrm>
            <a:off x="-1" y="-3250"/>
            <a:ext cx="9144003" cy="4686976"/>
          </a:xfrm>
          <a:prstGeom prst="rect">
            <a:avLst/>
          </a:prstGeom>
          <a:noFill/>
          <a:ln>
            <a:noFill/>
          </a:ln>
        </p:spPr>
      </p:pic>
      <p:sp>
        <p:nvSpPr>
          <p:cNvPr id="643" name="Google Shape;643;p59"/>
          <p:cNvSpPr txBox="1"/>
          <p:nvPr>
            <p:ph type="title"/>
          </p:nvPr>
        </p:nvSpPr>
        <p:spPr>
          <a:xfrm>
            <a:off x="234125" y="3337800"/>
            <a:ext cx="8574600" cy="11148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rPr lang="en">
                <a:solidFill>
                  <a:schemeClr val="dk2"/>
                </a:solidFill>
              </a:rPr>
              <a:t>Nepal: A Transitional and </a:t>
            </a:r>
            <a:br>
              <a:rPr lang="en">
                <a:solidFill>
                  <a:schemeClr val="dk2"/>
                </a:solidFill>
              </a:rPr>
            </a:br>
            <a:r>
              <a:rPr lang="en">
                <a:solidFill>
                  <a:schemeClr val="dk2"/>
                </a:solidFill>
              </a:rPr>
              <a:t>Underrepresented Context</a:t>
            </a:r>
            <a:endParaRPr>
              <a:solidFill>
                <a:schemeClr val="accent3"/>
              </a:solidFill>
            </a:endParaRPr>
          </a:p>
        </p:txBody>
      </p:sp>
      <p:sp>
        <p:nvSpPr>
          <p:cNvPr id="644" name="Google Shape;644;p59"/>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45" name="Google Shape;645;p59"/>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46" name="Google Shape;646;p59"/>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47" name="Google Shape;647;p59"/>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648" name="Google Shape;648;p59"/>
          <p:cNvSpPr/>
          <p:nvPr/>
        </p:nvSpPr>
        <p:spPr>
          <a:xfrm>
            <a:off x="228600" y="690400"/>
            <a:ext cx="2700000" cy="199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rbanist"/>
                <a:ea typeface="Urbanist"/>
                <a:cs typeface="Urbanist"/>
                <a:sym typeface="Urbanist"/>
              </a:rPr>
              <a:t>Political &amp; Economic Transition</a:t>
            </a:r>
            <a:endParaRPr b="1">
              <a:solidFill>
                <a:schemeClr val="lt1"/>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lt1"/>
                </a:solidFill>
                <a:latin typeface="Urbanist"/>
                <a:ea typeface="Urbanist"/>
                <a:cs typeface="Urbanist"/>
                <a:sym typeface="Urbanist"/>
              </a:rPr>
              <a:t>Post–civil war instability;</a:t>
            </a:r>
            <a:r>
              <a:rPr lang="en">
                <a:solidFill>
                  <a:schemeClr val="accent3"/>
                </a:solidFill>
                <a:latin typeface="Urbanist"/>
                <a:ea typeface="Urbanist"/>
                <a:cs typeface="Urbanist"/>
                <a:sym typeface="Urbanist"/>
              </a:rPr>
              <a:t> 14 prime ministers since 2006</a:t>
            </a:r>
            <a:endParaRPr>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accent3"/>
                </a:solidFill>
                <a:latin typeface="Urbanist"/>
                <a:ea typeface="Urbanist"/>
                <a:cs typeface="Urbanist"/>
                <a:sym typeface="Urbanist"/>
              </a:rPr>
              <a:t>Centralized governance </a:t>
            </a:r>
            <a:r>
              <a:rPr lang="en">
                <a:solidFill>
                  <a:schemeClr val="lt1"/>
                </a:solidFill>
                <a:latin typeface="Urbanist"/>
                <a:ea typeface="Urbanist"/>
                <a:cs typeface="Urbanist"/>
                <a:sym typeface="Urbanist"/>
              </a:rPr>
              <a:t>with limited local authority</a:t>
            </a:r>
            <a:endParaRPr>
              <a:solidFill>
                <a:schemeClr val="lt1"/>
              </a:solidFill>
              <a:latin typeface="Urbanist"/>
              <a:ea typeface="Urbanist"/>
              <a:cs typeface="Urbanist"/>
              <a:sym typeface="Urbanist"/>
            </a:endParaRPr>
          </a:p>
        </p:txBody>
      </p:sp>
      <p:sp>
        <p:nvSpPr>
          <p:cNvPr id="649" name="Google Shape;649;p59"/>
          <p:cNvSpPr/>
          <p:nvPr/>
        </p:nvSpPr>
        <p:spPr>
          <a:xfrm>
            <a:off x="3171425" y="690400"/>
            <a:ext cx="2700000" cy="199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rbanist"/>
                <a:ea typeface="Urbanist"/>
                <a:cs typeface="Urbanist"/>
                <a:sym typeface="Urbanist"/>
              </a:rPr>
              <a:t>Low-Resource Infrastructure</a:t>
            </a:r>
            <a:endParaRPr b="1">
              <a:solidFill>
                <a:schemeClr val="lt1"/>
              </a:solidFill>
              <a:latin typeface="Urbanist"/>
              <a:ea typeface="Urbanist"/>
              <a:cs typeface="Urbanist"/>
              <a:sym typeface="Urbanist"/>
            </a:endParaRPr>
          </a:p>
          <a:p>
            <a:pPr indent="0" lvl="0" marL="0" rtl="0" algn="ctr">
              <a:spcBef>
                <a:spcPts val="0"/>
              </a:spcBef>
              <a:spcAft>
                <a:spcPts val="0"/>
              </a:spcAft>
              <a:buNone/>
            </a:pPr>
            <a:r>
              <a:t/>
            </a:r>
            <a:endParaRPr b="1">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lt1"/>
                </a:solidFill>
                <a:latin typeface="Urbanist"/>
                <a:ea typeface="Urbanist"/>
                <a:cs typeface="Urbanist"/>
                <a:sym typeface="Urbanist"/>
              </a:rPr>
              <a:t>Limited </a:t>
            </a:r>
            <a:r>
              <a:rPr lang="en">
                <a:solidFill>
                  <a:schemeClr val="accent3"/>
                </a:solidFill>
                <a:latin typeface="Urbanist"/>
                <a:ea typeface="Urbanist"/>
                <a:cs typeface="Urbanist"/>
                <a:sym typeface="Urbanist"/>
              </a:rPr>
              <a:t>technological access, especially in rural </a:t>
            </a:r>
            <a:r>
              <a:rPr lang="en">
                <a:solidFill>
                  <a:schemeClr val="lt1"/>
                </a:solidFill>
                <a:latin typeface="Urbanist"/>
                <a:ea typeface="Urbanist"/>
                <a:cs typeface="Urbanist"/>
                <a:sym typeface="Urbanist"/>
              </a:rPr>
              <a:t>and Indigenous areas</a:t>
            </a:r>
            <a:endParaRPr>
              <a:solidFill>
                <a:schemeClr val="lt1"/>
              </a:solidFill>
              <a:latin typeface="Urbanist"/>
              <a:ea typeface="Urbanist"/>
              <a:cs typeface="Urbanist"/>
              <a:sym typeface="Urbanist"/>
            </a:endParaRPr>
          </a:p>
          <a:p>
            <a:pPr indent="0" lvl="0" marL="0" rtl="0" algn="ctr">
              <a:spcBef>
                <a:spcPts val="0"/>
              </a:spcBef>
              <a:spcAft>
                <a:spcPts val="0"/>
              </a:spcAft>
              <a:buNone/>
            </a:pPr>
            <a:r>
              <a:t/>
            </a:r>
            <a:endParaRPr>
              <a:solidFill>
                <a:schemeClr val="accent3"/>
              </a:solidFill>
              <a:latin typeface="Urbanist"/>
              <a:ea typeface="Urbanist"/>
              <a:cs typeface="Urbanist"/>
              <a:sym typeface="Urbanist"/>
            </a:endParaRPr>
          </a:p>
          <a:p>
            <a:pPr indent="0" lvl="0" marL="0" rtl="0" algn="ctr">
              <a:spcBef>
                <a:spcPts val="0"/>
              </a:spcBef>
              <a:spcAft>
                <a:spcPts val="0"/>
              </a:spcAft>
              <a:buNone/>
            </a:pPr>
            <a:r>
              <a:rPr lang="en">
                <a:solidFill>
                  <a:schemeClr val="accent3"/>
                </a:solidFill>
                <a:latin typeface="Urbanist"/>
                <a:ea typeface="Urbanist"/>
                <a:cs typeface="Urbanist"/>
                <a:sym typeface="Urbanist"/>
              </a:rPr>
              <a:t>26.6% of GDP from remittance (2023)</a:t>
            </a:r>
            <a:endParaRPr>
              <a:solidFill>
                <a:schemeClr val="accent3"/>
              </a:solidFill>
              <a:latin typeface="Urbanist"/>
              <a:ea typeface="Urbanist"/>
              <a:cs typeface="Urbanist"/>
              <a:sym typeface="Urbanis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A luminous galaxy in space. " id="654" name="Google Shape;654;p60"/>
          <p:cNvPicPr preferRelativeResize="0"/>
          <p:nvPr/>
        </p:nvPicPr>
        <p:blipFill rotWithShape="1">
          <a:blip r:embed="rId3">
            <a:alphaModFix amt="50000"/>
          </a:blip>
          <a:srcRect b="1961" l="0" r="0" t="6840"/>
          <a:stretch/>
        </p:blipFill>
        <p:spPr>
          <a:xfrm>
            <a:off x="-1" y="-3250"/>
            <a:ext cx="9144003" cy="4686976"/>
          </a:xfrm>
          <a:prstGeom prst="rect">
            <a:avLst/>
          </a:prstGeom>
          <a:noFill/>
          <a:ln>
            <a:noFill/>
          </a:ln>
        </p:spPr>
      </p:pic>
      <p:sp>
        <p:nvSpPr>
          <p:cNvPr id="655" name="Google Shape;655;p60"/>
          <p:cNvSpPr txBox="1"/>
          <p:nvPr>
            <p:ph type="title"/>
          </p:nvPr>
        </p:nvSpPr>
        <p:spPr>
          <a:xfrm>
            <a:off x="234125" y="3337800"/>
            <a:ext cx="8574600" cy="11148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rPr lang="en">
                <a:solidFill>
                  <a:schemeClr val="dk2"/>
                </a:solidFill>
              </a:rPr>
              <a:t>Nepal: A Transitional and </a:t>
            </a:r>
            <a:br>
              <a:rPr lang="en">
                <a:solidFill>
                  <a:schemeClr val="dk2"/>
                </a:solidFill>
              </a:rPr>
            </a:br>
            <a:r>
              <a:rPr lang="en">
                <a:solidFill>
                  <a:schemeClr val="dk2"/>
                </a:solidFill>
              </a:rPr>
              <a:t>Underrepresented Context</a:t>
            </a:r>
            <a:endParaRPr>
              <a:solidFill>
                <a:schemeClr val="accent3"/>
              </a:solidFill>
            </a:endParaRPr>
          </a:p>
        </p:txBody>
      </p:sp>
      <p:sp>
        <p:nvSpPr>
          <p:cNvPr id="656" name="Google Shape;656;p60"/>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57" name="Google Shape;657;p60"/>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58" name="Google Shape;658;p60"/>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59" name="Google Shape;659;p60"/>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660" name="Google Shape;660;p60"/>
          <p:cNvSpPr/>
          <p:nvPr/>
        </p:nvSpPr>
        <p:spPr>
          <a:xfrm>
            <a:off x="228600" y="690400"/>
            <a:ext cx="2700000" cy="199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rbanist"/>
                <a:ea typeface="Urbanist"/>
                <a:cs typeface="Urbanist"/>
                <a:sym typeface="Urbanist"/>
              </a:rPr>
              <a:t>Political &amp; Economic Transition</a:t>
            </a:r>
            <a:endParaRPr b="1">
              <a:solidFill>
                <a:schemeClr val="lt1"/>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lt1"/>
                </a:solidFill>
                <a:latin typeface="Urbanist"/>
                <a:ea typeface="Urbanist"/>
                <a:cs typeface="Urbanist"/>
                <a:sym typeface="Urbanist"/>
              </a:rPr>
              <a:t>Post–civil war instability;</a:t>
            </a:r>
            <a:r>
              <a:rPr lang="en">
                <a:solidFill>
                  <a:schemeClr val="accent3"/>
                </a:solidFill>
                <a:latin typeface="Urbanist"/>
                <a:ea typeface="Urbanist"/>
                <a:cs typeface="Urbanist"/>
                <a:sym typeface="Urbanist"/>
              </a:rPr>
              <a:t> 14 prime ministers since 2006</a:t>
            </a:r>
            <a:endParaRPr>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accent3"/>
                </a:solidFill>
                <a:latin typeface="Urbanist"/>
                <a:ea typeface="Urbanist"/>
                <a:cs typeface="Urbanist"/>
                <a:sym typeface="Urbanist"/>
              </a:rPr>
              <a:t>Centralized governance </a:t>
            </a:r>
            <a:r>
              <a:rPr lang="en">
                <a:solidFill>
                  <a:schemeClr val="lt1"/>
                </a:solidFill>
                <a:latin typeface="Urbanist"/>
                <a:ea typeface="Urbanist"/>
                <a:cs typeface="Urbanist"/>
                <a:sym typeface="Urbanist"/>
              </a:rPr>
              <a:t>with limited local authority</a:t>
            </a:r>
            <a:endParaRPr>
              <a:solidFill>
                <a:schemeClr val="lt1"/>
              </a:solidFill>
              <a:latin typeface="Urbanist"/>
              <a:ea typeface="Urbanist"/>
              <a:cs typeface="Urbanist"/>
              <a:sym typeface="Urbanist"/>
            </a:endParaRPr>
          </a:p>
        </p:txBody>
      </p:sp>
      <p:pic>
        <p:nvPicPr>
          <p:cNvPr id="661" name="Google Shape;661;p60" title="Screenshot 2025-10-14 at 12.19.59 PM.png"/>
          <p:cNvPicPr preferRelativeResize="0"/>
          <p:nvPr/>
        </p:nvPicPr>
        <p:blipFill>
          <a:blip r:embed="rId4">
            <a:alphaModFix/>
          </a:blip>
          <a:stretch>
            <a:fillRect/>
          </a:stretch>
        </p:blipFill>
        <p:spPr>
          <a:xfrm>
            <a:off x="3561500" y="19025"/>
            <a:ext cx="5283626" cy="3514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A luminous galaxy in space. " id="666" name="Google Shape;666;p61"/>
          <p:cNvPicPr preferRelativeResize="0"/>
          <p:nvPr/>
        </p:nvPicPr>
        <p:blipFill rotWithShape="1">
          <a:blip r:embed="rId3">
            <a:alphaModFix amt="50000"/>
          </a:blip>
          <a:srcRect b="1961" l="0" r="0" t="6840"/>
          <a:stretch/>
        </p:blipFill>
        <p:spPr>
          <a:xfrm>
            <a:off x="-1" y="-3250"/>
            <a:ext cx="9144003" cy="4686976"/>
          </a:xfrm>
          <a:prstGeom prst="rect">
            <a:avLst/>
          </a:prstGeom>
          <a:noFill/>
          <a:ln>
            <a:noFill/>
          </a:ln>
        </p:spPr>
      </p:pic>
      <p:sp>
        <p:nvSpPr>
          <p:cNvPr id="667" name="Google Shape;667;p61"/>
          <p:cNvSpPr txBox="1"/>
          <p:nvPr>
            <p:ph type="title"/>
          </p:nvPr>
        </p:nvSpPr>
        <p:spPr>
          <a:xfrm>
            <a:off x="234125" y="3337800"/>
            <a:ext cx="8574600" cy="11148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rPr lang="en">
                <a:solidFill>
                  <a:schemeClr val="dk2"/>
                </a:solidFill>
              </a:rPr>
              <a:t>Nepal: A Transitional and </a:t>
            </a:r>
            <a:br>
              <a:rPr lang="en">
                <a:solidFill>
                  <a:schemeClr val="dk2"/>
                </a:solidFill>
              </a:rPr>
            </a:br>
            <a:r>
              <a:rPr lang="en">
                <a:solidFill>
                  <a:schemeClr val="dk2"/>
                </a:solidFill>
              </a:rPr>
              <a:t>Underrepresented Context</a:t>
            </a:r>
            <a:endParaRPr>
              <a:solidFill>
                <a:schemeClr val="accent3"/>
              </a:solidFill>
            </a:endParaRPr>
          </a:p>
        </p:txBody>
      </p:sp>
      <p:sp>
        <p:nvSpPr>
          <p:cNvPr id="668" name="Google Shape;668;p61"/>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69" name="Google Shape;669;p6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University of Delaware</a:t>
            </a:r>
            <a:endParaRPr/>
          </a:p>
        </p:txBody>
      </p:sp>
      <p:sp>
        <p:nvSpPr>
          <p:cNvPr id="670" name="Google Shape;670;p6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671" name="Google Shape;671;p6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CSCW 2025</a:t>
            </a:r>
            <a:endParaRPr/>
          </a:p>
        </p:txBody>
      </p:sp>
      <p:sp>
        <p:nvSpPr>
          <p:cNvPr id="672" name="Google Shape;672;p61"/>
          <p:cNvSpPr/>
          <p:nvPr/>
        </p:nvSpPr>
        <p:spPr>
          <a:xfrm>
            <a:off x="228600" y="690400"/>
            <a:ext cx="2700000" cy="199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rbanist"/>
                <a:ea typeface="Urbanist"/>
                <a:cs typeface="Urbanist"/>
                <a:sym typeface="Urbanist"/>
              </a:rPr>
              <a:t>Political &amp; Economic Transition</a:t>
            </a:r>
            <a:endParaRPr b="1">
              <a:solidFill>
                <a:schemeClr val="lt1"/>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lt1"/>
                </a:solidFill>
                <a:latin typeface="Urbanist"/>
                <a:ea typeface="Urbanist"/>
                <a:cs typeface="Urbanist"/>
                <a:sym typeface="Urbanist"/>
              </a:rPr>
              <a:t>Post–civil war instability;</a:t>
            </a:r>
            <a:r>
              <a:rPr lang="en">
                <a:solidFill>
                  <a:schemeClr val="accent3"/>
                </a:solidFill>
                <a:latin typeface="Urbanist"/>
                <a:ea typeface="Urbanist"/>
                <a:cs typeface="Urbanist"/>
                <a:sym typeface="Urbanist"/>
              </a:rPr>
              <a:t> 14 prime ministers since 2006</a:t>
            </a:r>
            <a:endParaRPr>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accent3"/>
                </a:solidFill>
                <a:latin typeface="Urbanist"/>
                <a:ea typeface="Urbanist"/>
                <a:cs typeface="Urbanist"/>
                <a:sym typeface="Urbanist"/>
              </a:rPr>
              <a:t>Centralized governance </a:t>
            </a:r>
            <a:r>
              <a:rPr lang="en">
                <a:solidFill>
                  <a:schemeClr val="lt1"/>
                </a:solidFill>
                <a:latin typeface="Urbanist"/>
                <a:ea typeface="Urbanist"/>
                <a:cs typeface="Urbanist"/>
                <a:sym typeface="Urbanist"/>
              </a:rPr>
              <a:t>with limited local authority</a:t>
            </a:r>
            <a:endParaRPr>
              <a:solidFill>
                <a:schemeClr val="lt1"/>
              </a:solidFill>
              <a:latin typeface="Urbanist"/>
              <a:ea typeface="Urbanist"/>
              <a:cs typeface="Urbanist"/>
              <a:sym typeface="Urbanist"/>
            </a:endParaRPr>
          </a:p>
        </p:txBody>
      </p:sp>
      <p:sp>
        <p:nvSpPr>
          <p:cNvPr id="673" name="Google Shape;673;p61"/>
          <p:cNvSpPr/>
          <p:nvPr/>
        </p:nvSpPr>
        <p:spPr>
          <a:xfrm>
            <a:off x="3171425" y="690400"/>
            <a:ext cx="2700000" cy="199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rbanist"/>
                <a:ea typeface="Urbanist"/>
                <a:cs typeface="Urbanist"/>
                <a:sym typeface="Urbanist"/>
              </a:rPr>
              <a:t>Low-Resource Infrastructure</a:t>
            </a:r>
            <a:endParaRPr b="1">
              <a:solidFill>
                <a:schemeClr val="lt1"/>
              </a:solidFill>
              <a:latin typeface="Urbanist"/>
              <a:ea typeface="Urbanist"/>
              <a:cs typeface="Urbanist"/>
              <a:sym typeface="Urbanist"/>
            </a:endParaRPr>
          </a:p>
          <a:p>
            <a:pPr indent="0" lvl="0" marL="0" rtl="0" algn="ctr">
              <a:spcBef>
                <a:spcPts val="0"/>
              </a:spcBef>
              <a:spcAft>
                <a:spcPts val="0"/>
              </a:spcAft>
              <a:buNone/>
            </a:pPr>
            <a:r>
              <a:t/>
            </a:r>
            <a:endParaRPr b="1">
              <a:solidFill>
                <a:schemeClr val="lt1"/>
              </a:solidFill>
              <a:latin typeface="Urbanist"/>
              <a:ea typeface="Urbanist"/>
              <a:cs typeface="Urbanist"/>
              <a:sym typeface="Urbanist"/>
            </a:endParaRPr>
          </a:p>
          <a:p>
            <a:pPr indent="0" lvl="0" marL="0" rtl="0" algn="ctr">
              <a:spcBef>
                <a:spcPts val="0"/>
              </a:spcBef>
              <a:spcAft>
                <a:spcPts val="0"/>
              </a:spcAft>
              <a:buNone/>
            </a:pPr>
            <a:r>
              <a:rPr lang="en">
                <a:solidFill>
                  <a:schemeClr val="lt1"/>
                </a:solidFill>
                <a:latin typeface="Urbanist"/>
                <a:ea typeface="Urbanist"/>
                <a:cs typeface="Urbanist"/>
                <a:sym typeface="Urbanist"/>
              </a:rPr>
              <a:t>Limited </a:t>
            </a:r>
            <a:r>
              <a:rPr lang="en">
                <a:solidFill>
                  <a:schemeClr val="accent3"/>
                </a:solidFill>
                <a:latin typeface="Urbanist"/>
                <a:ea typeface="Urbanist"/>
                <a:cs typeface="Urbanist"/>
                <a:sym typeface="Urbanist"/>
              </a:rPr>
              <a:t>technological access, especially in rural </a:t>
            </a:r>
            <a:r>
              <a:rPr lang="en">
                <a:solidFill>
                  <a:schemeClr val="lt1"/>
                </a:solidFill>
                <a:latin typeface="Urbanist"/>
                <a:ea typeface="Urbanist"/>
                <a:cs typeface="Urbanist"/>
                <a:sym typeface="Urbanist"/>
              </a:rPr>
              <a:t>and Indigenous areas</a:t>
            </a:r>
            <a:endParaRPr>
              <a:solidFill>
                <a:schemeClr val="lt1"/>
              </a:solidFill>
              <a:latin typeface="Urbanist"/>
              <a:ea typeface="Urbanist"/>
              <a:cs typeface="Urbanist"/>
              <a:sym typeface="Urbanist"/>
            </a:endParaRPr>
          </a:p>
          <a:p>
            <a:pPr indent="0" lvl="0" marL="0" rtl="0" algn="ctr">
              <a:spcBef>
                <a:spcPts val="0"/>
              </a:spcBef>
              <a:spcAft>
                <a:spcPts val="0"/>
              </a:spcAft>
              <a:buNone/>
            </a:pPr>
            <a:r>
              <a:t/>
            </a:r>
            <a:endParaRPr>
              <a:solidFill>
                <a:schemeClr val="accent3"/>
              </a:solidFill>
              <a:latin typeface="Urbanist"/>
              <a:ea typeface="Urbanist"/>
              <a:cs typeface="Urbanist"/>
              <a:sym typeface="Urbanist"/>
            </a:endParaRPr>
          </a:p>
          <a:p>
            <a:pPr indent="0" lvl="0" marL="0" rtl="0" algn="ctr">
              <a:spcBef>
                <a:spcPts val="0"/>
              </a:spcBef>
              <a:spcAft>
                <a:spcPts val="0"/>
              </a:spcAft>
              <a:buNone/>
            </a:pPr>
            <a:r>
              <a:rPr lang="en">
                <a:solidFill>
                  <a:schemeClr val="accent3"/>
                </a:solidFill>
                <a:latin typeface="Urbanist"/>
                <a:ea typeface="Urbanist"/>
                <a:cs typeface="Urbanist"/>
                <a:sym typeface="Urbanist"/>
              </a:rPr>
              <a:t>26.6% of GDP from remittance (2023)</a:t>
            </a:r>
            <a:endParaRPr>
              <a:solidFill>
                <a:schemeClr val="accent3"/>
              </a:solidFill>
              <a:latin typeface="Urbanist"/>
              <a:ea typeface="Urbanist"/>
              <a:cs typeface="Urbanist"/>
              <a:sym typeface="Urbanist"/>
            </a:endParaRPr>
          </a:p>
        </p:txBody>
      </p:sp>
      <p:sp>
        <p:nvSpPr>
          <p:cNvPr id="674" name="Google Shape;674;p61"/>
          <p:cNvSpPr/>
          <p:nvPr/>
        </p:nvSpPr>
        <p:spPr>
          <a:xfrm>
            <a:off x="6138150" y="698150"/>
            <a:ext cx="2755200" cy="199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lt1"/>
                </a:solidFill>
                <a:latin typeface="Urbanist"/>
                <a:ea typeface="Urbanist"/>
                <a:cs typeface="Urbanist"/>
                <a:sym typeface="Urbanist"/>
              </a:rPr>
              <a:t>Structural Constraints</a:t>
            </a:r>
            <a:endParaRPr b="1" sz="1300">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200">
              <a:solidFill>
                <a:schemeClr val="lt1"/>
              </a:solidFill>
              <a:latin typeface="Urbanist"/>
              <a:ea typeface="Urbanist"/>
              <a:cs typeface="Urbanist"/>
              <a:sym typeface="Urbanist"/>
            </a:endParaRPr>
          </a:p>
          <a:p>
            <a:pPr indent="0" lvl="0" marL="0" rtl="0" algn="ctr">
              <a:spcBef>
                <a:spcPts val="0"/>
              </a:spcBef>
              <a:spcAft>
                <a:spcPts val="0"/>
              </a:spcAft>
              <a:buNone/>
            </a:pPr>
            <a:r>
              <a:rPr lang="en" sz="1200">
                <a:solidFill>
                  <a:schemeClr val="lt1"/>
                </a:solidFill>
                <a:latin typeface="Urbanist"/>
                <a:ea typeface="Urbanist"/>
                <a:cs typeface="Urbanist"/>
                <a:sym typeface="Urbanist"/>
              </a:rPr>
              <a:t>No </a:t>
            </a:r>
            <a:r>
              <a:rPr lang="en" sz="1200">
                <a:solidFill>
                  <a:schemeClr val="accent3"/>
                </a:solidFill>
                <a:latin typeface="Urbanist"/>
                <a:ea typeface="Urbanist"/>
                <a:cs typeface="Urbanist"/>
                <a:sym typeface="Urbanist"/>
              </a:rPr>
              <a:t>domestic</a:t>
            </a:r>
            <a:r>
              <a:rPr lang="en" sz="1200">
                <a:solidFill>
                  <a:schemeClr val="lt1"/>
                </a:solidFill>
                <a:latin typeface="Urbanist"/>
                <a:ea typeface="Urbanist"/>
                <a:cs typeface="Urbanist"/>
                <a:sym typeface="Urbanist"/>
              </a:rPr>
              <a:t> social media alternatives</a:t>
            </a:r>
            <a:endParaRPr sz="1200">
              <a:solidFill>
                <a:schemeClr val="lt1"/>
              </a:solidFill>
              <a:latin typeface="Urbanist"/>
              <a:ea typeface="Urbanist"/>
              <a:cs typeface="Urbanist"/>
              <a:sym typeface="Urbanist"/>
            </a:endParaRPr>
          </a:p>
          <a:p>
            <a:pPr indent="0" lvl="0" marL="0" rtl="0" algn="ctr">
              <a:spcBef>
                <a:spcPts val="0"/>
              </a:spcBef>
              <a:spcAft>
                <a:spcPts val="0"/>
              </a:spcAft>
              <a:buNone/>
            </a:pPr>
            <a:r>
              <a:t/>
            </a:r>
            <a:endParaRPr sz="1200">
              <a:solidFill>
                <a:schemeClr val="lt1"/>
              </a:solidFill>
              <a:latin typeface="Urbanist"/>
              <a:ea typeface="Urbanist"/>
              <a:cs typeface="Urbanist"/>
              <a:sym typeface="Urbanist"/>
            </a:endParaRPr>
          </a:p>
          <a:p>
            <a:pPr indent="0" lvl="0" marL="0" rtl="0" algn="ctr">
              <a:spcBef>
                <a:spcPts val="0"/>
              </a:spcBef>
              <a:spcAft>
                <a:spcPts val="0"/>
              </a:spcAft>
              <a:buNone/>
            </a:pPr>
            <a:r>
              <a:rPr lang="en" sz="1200">
                <a:solidFill>
                  <a:schemeClr val="accent3"/>
                </a:solidFill>
                <a:latin typeface="Urbanist"/>
                <a:ea typeface="Urbanist"/>
                <a:cs typeface="Urbanist"/>
                <a:sym typeface="Urbanist"/>
              </a:rPr>
              <a:t>Limited power to negotiate with global corporations</a:t>
            </a:r>
            <a:r>
              <a:rPr lang="en" sz="1200">
                <a:solidFill>
                  <a:schemeClr val="lt1"/>
                </a:solidFill>
                <a:latin typeface="Urbanist"/>
                <a:ea typeface="Urbanist"/>
                <a:cs typeface="Urbanist"/>
                <a:sym typeface="Urbanist"/>
              </a:rPr>
              <a:t> (e.g., ByteDance)</a:t>
            </a:r>
            <a:endParaRPr sz="1200">
              <a:solidFill>
                <a:schemeClr val="lt1"/>
              </a:solidFill>
              <a:latin typeface="Urbanist"/>
              <a:ea typeface="Urbanist"/>
              <a:cs typeface="Urbanist"/>
              <a:sym typeface="Urbanist"/>
            </a:endParaRPr>
          </a:p>
          <a:p>
            <a:pPr indent="0" lvl="0" marL="0" rtl="0" algn="ctr">
              <a:spcBef>
                <a:spcPts val="0"/>
              </a:spcBef>
              <a:spcAft>
                <a:spcPts val="0"/>
              </a:spcAft>
              <a:buNone/>
            </a:pPr>
            <a:r>
              <a:t/>
            </a:r>
            <a:endParaRPr sz="1200">
              <a:solidFill>
                <a:schemeClr val="lt1"/>
              </a:solidFill>
              <a:latin typeface="Urbanist"/>
              <a:ea typeface="Urbanist"/>
              <a:cs typeface="Urbanist"/>
              <a:sym typeface="Urbanist"/>
            </a:endParaRPr>
          </a:p>
          <a:p>
            <a:pPr indent="0" lvl="0" marL="0" rtl="0" algn="ctr">
              <a:spcBef>
                <a:spcPts val="0"/>
              </a:spcBef>
              <a:spcAft>
                <a:spcPts val="0"/>
              </a:spcAft>
              <a:buNone/>
            </a:pPr>
            <a:r>
              <a:rPr lang="en" sz="1200">
                <a:solidFill>
                  <a:schemeClr val="accent3"/>
                </a:solidFill>
                <a:latin typeface="Urbanist"/>
                <a:ea typeface="Urbanist"/>
                <a:cs typeface="Urbanist"/>
                <a:sym typeface="Urbanist"/>
              </a:rPr>
              <a:t>Tension</a:t>
            </a:r>
            <a:r>
              <a:rPr lang="en" sz="1200">
                <a:solidFill>
                  <a:schemeClr val="lt1"/>
                </a:solidFill>
                <a:latin typeface="Urbanist"/>
                <a:ea typeface="Urbanist"/>
                <a:cs typeface="Urbanist"/>
                <a:sym typeface="Urbanist"/>
              </a:rPr>
              <a:t> between state control and digital freedom</a:t>
            </a:r>
            <a:endParaRPr sz="1200">
              <a:solidFill>
                <a:schemeClr val="lt1"/>
              </a:solidFill>
              <a:latin typeface="Urbanist"/>
              <a:ea typeface="Urbanist"/>
              <a:cs typeface="Urbanist"/>
              <a:sym typeface="Urbanist"/>
            </a:endParaRPr>
          </a:p>
        </p:txBody>
      </p:sp>
      <p:pic>
        <p:nvPicPr>
          <p:cNvPr id="675" name="Google Shape;675;p61" title="Screenshot 2025-10-14 at 12.19.59 PM.png"/>
          <p:cNvPicPr preferRelativeResize="0"/>
          <p:nvPr/>
        </p:nvPicPr>
        <p:blipFill>
          <a:blip r:embed="rId4">
            <a:alphaModFix/>
          </a:blip>
          <a:stretch>
            <a:fillRect/>
          </a:stretch>
        </p:blipFill>
        <p:spPr>
          <a:xfrm>
            <a:off x="6080700" y="2708405"/>
            <a:ext cx="2870101" cy="19481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