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747775"/>
          </p15:clr>
        </p15:guide>
        <p15:guide id="2" orient="horz" pos="162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HelveticaNeue-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3b773dfb1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 I AM AISHWARYA, from University of Delaware Sensify Lab AND I AM here TO PRESENT OUR WORK on computer mediated personal informatics for CS stzudent mental health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ON BEHALF OF MY CO AUTHORS London Diya Harisha and my advisor Dr. Matt Mauriello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1" name="Google Shape;111;g2e3b773dfb1_0_1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e3b773dfb1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e3b773dfb1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900">
                <a:solidFill>
                  <a:schemeClr val="dk1"/>
                </a:solidFill>
              </a:rPr>
              <a:t>When asked about their willingness to adopt a</a:t>
            </a:r>
            <a:endParaRPr i="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900">
                <a:solidFill>
                  <a:schemeClr val="dk1"/>
                </a:solidFill>
              </a:rPr>
              <a:t>computer-based PI tool, most participants indicated that they were</a:t>
            </a:r>
            <a:endParaRPr i="1"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900">
                <a:solidFill>
                  <a:schemeClr val="dk1"/>
                </a:solidFill>
              </a:rPr>
              <a:t>open to using such a tool to support mental well-being and expressed preference for</a:t>
            </a:r>
            <a:r>
              <a:rPr lang="en" sz="900">
                <a:solidFill>
                  <a:schemeClr val="dk1"/>
                </a:solidFill>
              </a:rPr>
              <a:t> two types of monitoring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Emotions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And stress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The goal of the monitoring being to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1) Promote awareness of their feelings during computer-based academic tasks and 2) Enable them to self-manage (e.g., taking breaks when feeling consistently frustrated).</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3b773dfb1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e3b773dfb1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In addition to monitoring their emotional states and stress, they expressed a willingness to monitor the contexts in which their emotional states and stress levels deviated from what was normal to them. They identified the key contextual factors associated with their stress levels and emotional states to be: 1) Activity-level data, 2) Peripheral data such as keystroke and mouse metrics, and 3) Other contextual factors such as time of day</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3b773dfb1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3b773dfb1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When asked how they would like to make sense of the data collected from these logging components discussed, participants (15/20) came up with various ideas, which had to mostly do with a summary of how they felt during the task and for how long.</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e3b773dfb1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e3b773dfb1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Based on the preferences gathered in the needfinding study we distilled specific design goals and developed emotionstream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It consists of 3 main components</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Passive logging of emotions for which we used two state of the art Computer vision models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and context logging where we tracked peripheral data such as keystroke and mouse and the applications</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The app also launched Esm surveys periodically to collect stress and stressor related data and</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At the end of each session, participants were shown a front end visualization dashboard summarizing key insights from their session aligned with both situational (what activity were they doing) and when which is the temporal context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e40b540f7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e40b540f7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to understand the acceptability of EmotionStream among university CS students, We evaluated EmotionStream in a one-week field deployment with 12 participants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And report on acceptability metrics and a post hoc analysis to validate the underlying AER models we used and the role of context in stress prediction</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e3b773dfb1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e3b773dfb1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br>
              <a:rPr lang="en"/>
            </a:br>
            <a:r>
              <a:rPr lang="en"/>
              <a:t>Corroborating our needfinding interview study, we found that debugging was the most stressful activity and participants reported stress values higher than 7.5 in atleast 25 percent of their ESM responses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Participants also reported higher stress during later hours of the day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e3b773dfb1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e3b773dfb1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In our post-session surveys, we collected system ratings from participants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The scores indicate that participants were very satisfied with the app as EmotionStream received a rating of "Good" and "Very Good" from 60% and 10% of the survey responses, respectively</a:t>
            </a:r>
            <a:br>
              <a:rPr lang="en" sz="900">
                <a:solidFill>
                  <a:schemeClr val="dk1"/>
                </a:solidFill>
              </a:rPr>
            </a:br>
            <a:br>
              <a:rPr lang="en" sz="900">
                <a:solidFill>
                  <a:schemeClr val="dk1"/>
                </a:solidFill>
              </a:rPr>
            </a:br>
            <a:r>
              <a:rPr lang="en" sz="900">
                <a:solidFill>
                  <a:schemeClr val="dk1"/>
                </a:solidFill>
              </a:rPr>
              <a:t>Open ended feedback explains their sentiments using the tool for example P18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e3b773dfb1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e3b773dfb1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Automated Emotion Recognition is increasingly used in various applications such as hiring services, mental health, and even track employees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Therefore in our post hoc analysis to evaluate the reliability of AER in stress prediction, w</a:t>
            </a:r>
            <a:r>
              <a:rPr lang="en"/>
              <a:t>e compared the two AER model predictions with self-reported affect and </a:t>
            </a:r>
            <a:endParaRPr/>
          </a:p>
          <a:p>
            <a:pPr indent="0" lvl="0" marL="0" rtl="0" algn="l">
              <a:spcBef>
                <a:spcPts val="0"/>
              </a:spcBef>
              <a:spcAft>
                <a:spcPts val="0"/>
              </a:spcAft>
              <a:buNone/>
            </a:pPr>
            <a:r>
              <a:rPr lang="en"/>
              <a:t>The 6 emotion classes outputed by the model were further classified into </a:t>
            </a:r>
            <a:r>
              <a:rPr lang="en"/>
              <a:t>affect</a:t>
            </a:r>
            <a:r>
              <a:rPr lang="en"/>
              <a:t> positive negative and neutral </a:t>
            </a:r>
            <a:endParaRPr/>
          </a:p>
          <a:p>
            <a:pPr indent="0" lvl="0" marL="0" rtl="0" algn="l">
              <a:spcBef>
                <a:spcPts val="0"/>
              </a:spcBef>
              <a:spcAft>
                <a:spcPts val="0"/>
              </a:spcAft>
              <a:buNone/>
            </a:pPr>
            <a:r>
              <a:rPr lang="en"/>
              <a:t>found that accuracies of both models we used was less than 50% </a:t>
            </a:r>
            <a:br>
              <a:rPr lang="en"/>
            </a:br>
            <a:br>
              <a:rPr lang="en"/>
            </a:br>
            <a:r>
              <a:rPr lang="en"/>
              <a:t>When we performed a chi square statistical test to compare both signals, they were significantly different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e3b773dfb1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e3b773dfb1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 </a:t>
            </a:r>
            <a:r>
              <a:rPr lang="en"/>
              <a:t>next</a:t>
            </a:r>
            <a:r>
              <a:rPr lang="en"/>
              <a:t> step we conducted different </a:t>
            </a:r>
            <a:r>
              <a:rPr lang="en"/>
              <a:t>analyses to predict stress from emotion and contextual cues</a:t>
            </a:r>
            <a:endParaRPr/>
          </a:p>
          <a:p>
            <a:pPr indent="0" lvl="0" marL="0" rtl="0" algn="l">
              <a:spcBef>
                <a:spcPts val="0"/>
              </a:spcBef>
              <a:spcAft>
                <a:spcPts val="0"/>
              </a:spcAft>
              <a:buNone/>
            </a:pPr>
            <a:r>
              <a:rPr lang="en"/>
              <a:t>First, Stress prediction from individual modalities</a:t>
            </a:r>
            <a:endParaRPr/>
          </a:p>
          <a:p>
            <a:pPr indent="0" lvl="0" marL="0" rtl="0" algn="l">
              <a:spcBef>
                <a:spcPts val="0"/>
              </a:spcBef>
              <a:spcAft>
                <a:spcPts val="0"/>
              </a:spcAft>
              <a:buNone/>
            </a:pPr>
            <a:r>
              <a:rPr lang="en"/>
              <a:t>Second, Forward stepwise feature selection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all the analysis, we trained independent Random Forest classifiers for each user and reported the average F1 scores across individuals.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F1 score was highest when all modalities were combined and the highest F1 score was when we augmented feature set from just emotional states to include all contextual factors (activity, peripheral and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e3b773dfb1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e3b773dfb1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summary, the contributions of our work 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e3b773dfb1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e3b773dfb1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Rising MENTAL HEALTH issues IS A GROWING concern IN HIGHER EDUCATION.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 engineering students ARE 10 times more likely to exhibit a high risk of serious mental health disorders compared to the general U.S. adult population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SPECIFICALLY, IN CS students, ANXIETY AND DEPRESSION symptoms are twice higher than OTHER UNDERGRADS AND 5-10X HIGHER THAN GENERAL POPULATION,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just">
              <a:spcBef>
                <a:spcPts val="0"/>
              </a:spcBef>
              <a:spcAft>
                <a:spcPts val="0"/>
              </a:spcAft>
              <a:buNone/>
            </a:pPr>
            <a:r>
              <a:rPr lang="en" sz="1400">
                <a:solidFill>
                  <a:srgbClr val="006096"/>
                </a:solidFill>
                <a:latin typeface="Calibri"/>
                <a:ea typeface="Calibri"/>
                <a:cs typeface="Calibri"/>
                <a:sym typeface="Calibri"/>
              </a:rPr>
              <a:t>In response to</a:t>
            </a:r>
            <a:r>
              <a:rPr lang="en" sz="1400">
                <a:solidFill>
                  <a:srgbClr val="006096"/>
                </a:solidFill>
                <a:latin typeface="Calibri"/>
                <a:ea typeface="Calibri"/>
                <a:cs typeface="Calibri"/>
                <a:sym typeface="Calibri"/>
              </a:rPr>
              <a:t> the growing mental health needs of various populations, including students, there has been a rapid proliferation of digital mental health ranging from mobile sensing digital phenotyping to CBT Storytelling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e3b773dfb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QR code</a:t>
            </a:r>
            <a:br>
              <a:rPr lang="en"/>
            </a:br>
            <a:br>
              <a:rPr lang="en"/>
            </a:br>
            <a:r>
              <a:rPr lang="en"/>
              <a:t>Thank you,</a:t>
            </a:r>
            <a:endParaRPr/>
          </a:p>
          <a:p>
            <a:pPr indent="0" lvl="0" marL="0" rtl="0" algn="l">
              <a:spcBef>
                <a:spcPts val="0"/>
              </a:spcBef>
              <a:spcAft>
                <a:spcPts val="0"/>
              </a:spcAft>
              <a:buNone/>
            </a:pPr>
            <a:r>
              <a:rPr lang="en"/>
              <a:t>London was able to contribute to our research through the CRA Wp’s DREU program </a:t>
            </a:r>
            <a:endParaRPr/>
          </a:p>
          <a:p>
            <a:pPr indent="0" lvl="0" marL="0" rtl="0" algn="l">
              <a:spcBef>
                <a:spcPts val="0"/>
              </a:spcBef>
              <a:spcAft>
                <a:spcPts val="0"/>
              </a:spcAft>
              <a:buNone/>
            </a:pPr>
            <a:r>
              <a:rPr lang="en"/>
              <a:t>If you are interested to learn more, please read our paper and contact me with any questions</a:t>
            </a:r>
            <a:endParaRPr/>
          </a:p>
          <a:p>
            <a:pPr indent="0" lvl="0" marL="0" rtl="0" algn="l">
              <a:spcBef>
                <a:spcPts val="0"/>
              </a:spcBef>
              <a:spcAft>
                <a:spcPts val="0"/>
              </a:spcAft>
              <a:buNone/>
            </a:pPr>
            <a:r>
              <a:t/>
            </a:r>
            <a:endParaRPr/>
          </a:p>
        </p:txBody>
      </p:sp>
      <p:sp>
        <p:nvSpPr>
          <p:cNvPr id="319" name="Google Shape;319;g2e3b773dfb1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e3eef532f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e3eef532f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006096"/>
              </a:solidFill>
              <a:latin typeface="Calibri"/>
              <a:ea typeface="Calibri"/>
              <a:cs typeface="Calibri"/>
              <a:sym typeface="Calibri"/>
            </a:endParaRPr>
          </a:p>
          <a:p>
            <a:pPr indent="0" lvl="0" marL="0" rtl="0" algn="l">
              <a:spcBef>
                <a:spcPts val="0"/>
              </a:spcBef>
              <a:spcAft>
                <a:spcPts val="0"/>
              </a:spcAft>
              <a:buNone/>
            </a:pPr>
            <a:r>
              <a:rPr lang="en">
                <a:solidFill>
                  <a:schemeClr val="dk1"/>
                </a:solidFill>
              </a:rPr>
              <a:t>However, the real world adoption rate of these tools is low. For students, research suggests that the primary contributing factor is mismatch in how these tools are designed and their everyday experiences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a:t>
            </a:r>
            <a:r>
              <a:rPr lang="en">
                <a:solidFill>
                  <a:schemeClr val="dk1"/>
                </a:solidFill>
              </a:rPr>
              <a:t>espite the CS education community recognizing the importance of protecting student psychological well-being as recently as 2020, the reasons why they face elevated mental health challenges are unexplored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Ji et al explored this direction but the results are confined to students with pre existing mental health conditions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just">
              <a:spcBef>
                <a:spcPts val="0"/>
              </a:spcBef>
              <a:spcAft>
                <a:spcPts val="0"/>
              </a:spcAft>
              <a:buNone/>
            </a:pPr>
            <a:r>
              <a:t/>
            </a:r>
            <a:endParaRPr sz="1500">
              <a:solidFill>
                <a:srgbClr val="006096"/>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e40b540f7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e40b540f7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500">
                <a:solidFill>
                  <a:srgbClr val="006096"/>
                </a:solidFill>
                <a:latin typeface="Calibri"/>
                <a:ea typeface="Calibri"/>
                <a:cs typeface="Calibri"/>
                <a:sym typeface="Calibri"/>
              </a:rPr>
              <a:t>To bridge this gap, by keeping</a:t>
            </a:r>
            <a:r>
              <a:rPr lang="en" sz="1500">
                <a:solidFill>
                  <a:srgbClr val="006096"/>
                </a:solidFill>
                <a:latin typeface="Calibri"/>
                <a:ea typeface="Calibri"/>
                <a:cs typeface="Calibri"/>
                <a:sym typeface="Calibri"/>
              </a:rPr>
              <a:t> </a:t>
            </a:r>
            <a:r>
              <a:rPr b="1" lang="en" sz="1500">
                <a:solidFill>
                  <a:srgbClr val="F082B5"/>
                </a:solidFill>
                <a:latin typeface="Calibri"/>
                <a:ea typeface="Calibri"/>
                <a:cs typeface="Calibri"/>
                <a:sym typeface="Calibri"/>
              </a:rPr>
              <a:t>student autonomy and self-determination</a:t>
            </a:r>
            <a:r>
              <a:rPr lang="en" sz="1500">
                <a:solidFill>
                  <a:srgbClr val="006096"/>
                </a:solidFill>
                <a:latin typeface="Calibri"/>
                <a:ea typeface="Calibri"/>
                <a:cs typeface="Calibri"/>
                <a:sym typeface="Calibri"/>
              </a:rPr>
              <a:t> at the heart of our approaches, our research aims to answer the central question  </a:t>
            </a:r>
            <a:endParaRPr sz="1500">
              <a:solidFill>
                <a:srgbClr val="006096"/>
              </a:solidFill>
              <a:latin typeface="Calibri"/>
              <a:ea typeface="Calibri"/>
              <a:cs typeface="Calibri"/>
              <a:sym typeface="Calibri"/>
            </a:endParaRPr>
          </a:p>
          <a:p>
            <a:pPr indent="0" lvl="0" marL="0" rtl="0" algn="just">
              <a:spcBef>
                <a:spcPts val="0"/>
              </a:spcBef>
              <a:spcAft>
                <a:spcPts val="0"/>
              </a:spcAft>
              <a:buNone/>
            </a:pPr>
            <a:r>
              <a:t/>
            </a:r>
            <a:endParaRPr sz="1500">
              <a:solidFill>
                <a:srgbClr val="006096"/>
              </a:solidFill>
              <a:latin typeface="Calibri"/>
              <a:ea typeface="Calibri"/>
              <a:cs typeface="Calibri"/>
              <a:sym typeface="Calibri"/>
            </a:endParaRPr>
          </a:p>
          <a:p>
            <a:pPr indent="0" lvl="0" marL="0" rtl="0" algn="just">
              <a:spcBef>
                <a:spcPts val="0"/>
              </a:spcBef>
              <a:spcAft>
                <a:spcPts val="0"/>
              </a:spcAft>
              <a:buNone/>
            </a:pPr>
            <a:r>
              <a:rPr lang="en" sz="1500">
                <a:solidFill>
                  <a:srgbClr val="006096"/>
                </a:solidFill>
                <a:latin typeface="Calibri"/>
                <a:ea typeface="Calibri"/>
                <a:cs typeface="Calibri"/>
                <a:sym typeface="Calibri"/>
              </a:rPr>
              <a:t>“ ”</a:t>
            </a:r>
            <a:endParaRPr sz="1500">
              <a:solidFill>
                <a:srgbClr val="006096"/>
              </a:solidFill>
              <a:latin typeface="Calibri"/>
              <a:ea typeface="Calibri"/>
              <a:cs typeface="Calibri"/>
              <a:sym typeface="Calibri"/>
            </a:endParaRPr>
          </a:p>
          <a:p>
            <a:pPr indent="0" lvl="0" marL="0" rtl="0" algn="just">
              <a:spcBef>
                <a:spcPts val="0"/>
              </a:spcBef>
              <a:spcAft>
                <a:spcPts val="0"/>
              </a:spcAft>
              <a:buNone/>
            </a:pPr>
            <a:r>
              <a:t/>
            </a:r>
            <a:endParaRPr sz="1500">
              <a:solidFill>
                <a:srgbClr val="006096"/>
              </a:solidFill>
              <a:latin typeface="Calibri"/>
              <a:ea typeface="Calibri"/>
              <a:cs typeface="Calibri"/>
              <a:sym typeface="Calibri"/>
            </a:endParaRPr>
          </a:p>
          <a:p>
            <a:pPr indent="0" lvl="0" marL="0" rtl="0" algn="just">
              <a:spcBef>
                <a:spcPts val="0"/>
              </a:spcBef>
              <a:spcAft>
                <a:spcPts val="0"/>
              </a:spcAft>
              <a:buNone/>
            </a:pPr>
            <a:r>
              <a:t/>
            </a:r>
            <a:endParaRPr sz="1500">
              <a:solidFill>
                <a:srgbClr val="006096"/>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e40b540f7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e40b540f7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To answer this RQ we conducted a mixed method study in the form of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semi structured needfinding interviews </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Based on the challenges and preferences we gathered in the interview study,</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 we developed a tool called emotionstream and launched a one week in the wild deployment to understand the acceptability among cs students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e3b773dfb1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e3b773dfb1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In needfinding study, we conducted semi structured interviews between December 2022 and March 2023 by recruiting </a:t>
            </a:r>
            <a:r>
              <a:rPr lang="en" sz="900">
                <a:solidFill>
                  <a:schemeClr val="dk1"/>
                </a:solidFill>
              </a:rPr>
              <a:t>university</a:t>
            </a:r>
            <a:r>
              <a:rPr lang="en" sz="900">
                <a:solidFill>
                  <a:schemeClr val="dk1"/>
                </a:solidFill>
              </a:rPr>
              <a:t> cs students in the US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Interviews lasted for 60 minutes </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None/>
            </a:pPr>
            <a:r>
              <a:rPr lang="en" sz="900">
                <a:solidFill>
                  <a:schemeClr val="dk1"/>
                </a:solidFill>
              </a:rPr>
              <a:t>we recruited 20 participants and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We conducted thematic analysis of the interviews using inductive and deductive coding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e40b540f7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e40b540f7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solidFill>
                  <a:schemeClr val="dk1"/>
                </a:solidFill>
              </a:rPr>
              <a:t>here is an overview of our results</a:t>
            </a:r>
            <a:endParaRPr sz="900">
              <a:solidFill>
                <a:schemeClr val="dk1"/>
              </a:solidFill>
            </a:endParaRPr>
          </a:p>
          <a:p>
            <a:pPr indent="0" lvl="0" marL="0" rtl="0" algn="l">
              <a:lnSpc>
                <a:spcPct val="115000"/>
              </a:lnSpc>
              <a:spcBef>
                <a:spcPts val="0"/>
              </a:spcBef>
              <a:spcAft>
                <a:spcPts val="0"/>
              </a:spcAft>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For challenges, we found three key themes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For preferences, we first specifically enquired regarding their willingness to adopt a computer mediated tool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and then regarding specific feature preferences where participants expressed the following features</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e3b773dfb1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e3b773dfb1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The first theme is around challenges with programming</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Coding and debugging are integral components of the CS curriculum.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Our participants all acknowledged attraction to the field due to their problem-solving inclination. Despite this, they (20/20) expressed debugging to be extremely stressful and frustrating.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Participants described a range of intense emotions during the process, including anger, frustration, restlessness, sadness, and panic.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They often felt as though their efforts were in vain, leading to a sense of desperation and a desire to give up (9/20).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e3b773dfb1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e3b773dfb1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though participants chose CS due to their love for problem solving and coding, </a:t>
            </a:r>
            <a:endParaRPr/>
          </a:p>
          <a:p>
            <a:pPr indent="0" lvl="0" marL="0" rtl="0" algn="l">
              <a:spcBef>
                <a:spcPts val="0"/>
              </a:spcBef>
              <a:spcAft>
                <a:spcPts val="0"/>
              </a:spcAft>
              <a:buNone/>
            </a:pPr>
            <a:r>
              <a:rPr lang="en"/>
              <a:t>they</a:t>
            </a:r>
            <a:r>
              <a:rPr lang="en"/>
              <a:t> reported that prolonged efforts to fix their code led to a lack of self-awareness of their stress and emotions,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resulting in a cycle of sleep deprivation and burnout.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absence of formal stress-monitoring practices,</a:t>
            </a:r>
            <a:endParaRPr/>
          </a:p>
          <a:p>
            <a:pPr indent="0" lvl="0" marL="0" rtl="0" algn="l">
              <a:spcBef>
                <a:spcPts val="0"/>
              </a:spcBef>
              <a:spcAft>
                <a:spcPts val="0"/>
              </a:spcAft>
              <a:buNone/>
            </a:pPr>
            <a:r>
              <a:rPr lang="en"/>
              <a:t> participants had to rely on their own judgment to identify moments of heightened stress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Notably, P3 mentioned requiring intervention from their professor to take a break and in their own words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t" bIns="34275" lIns="68575" spcFirstLastPara="1" rIns="68575" wrap="square" tIns="34275">
            <a:noAutofit/>
          </a:bodyPr>
          <a:lstStyle>
            <a:lvl1pPr lvl="0" marR="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t"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t" bIns="34275" lIns="68575" spcFirstLastPara="1" rIns="68575" wrap="square" tIns="34275">
            <a:noAutofit/>
          </a:bodyPr>
          <a:lstStyle>
            <a:lvl1pPr lvl="0"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8330784" y="4564506"/>
            <a:ext cx="577500" cy="3513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chemeClr val="lt1"/>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62" name="Google Shape;62;p15"/>
          <p:cNvSpPr txBox="1"/>
          <p:nvPr>
            <p:ph idx="1" type="subTitle"/>
          </p:nvPr>
        </p:nvSpPr>
        <p:spPr>
          <a:xfrm>
            <a:off x="1371600" y="2914650"/>
            <a:ext cx="6400800" cy="1314300"/>
          </a:xfrm>
          <a:prstGeom prst="rect">
            <a:avLst/>
          </a:prstGeom>
          <a:noFill/>
          <a:ln>
            <a:noFill/>
          </a:ln>
        </p:spPr>
        <p:txBody>
          <a:bodyPr anchorCtr="0" anchor="t" bIns="45700" lIns="91425" spcFirstLastPara="1" rIns="91425" wrap="square" tIns="45700">
            <a:noAutofit/>
          </a:bodyPr>
          <a:lstStyle>
            <a:lvl1pPr lvl="0" marR="0" algn="ctr">
              <a:spcBef>
                <a:spcPts val="360"/>
              </a:spcBef>
              <a:spcAft>
                <a:spcPts val="0"/>
              </a:spcAft>
              <a:buClr>
                <a:schemeClr val="accent5"/>
              </a:buClr>
              <a:buSzPts val="1800"/>
              <a:buFont typeface="Arial"/>
              <a:buNone/>
              <a:defRPr b="0" i="0" sz="1800" u="none" cap="none" strike="noStrike">
                <a:solidFill>
                  <a:schemeClr val="accent5"/>
                </a:solidFill>
                <a:latin typeface="Calibri"/>
                <a:ea typeface="Calibri"/>
                <a:cs typeface="Calibri"/>
                <a:sym typeface="Calibri"/>
              </a:defRPr>
            </a:lvl1pPr>
            <a:lvl2pPr lvl="1" marR="0" algn="ctr">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lvl="2" marR="0" algn="ctr">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lvl="3" marR="0" algn="ctr">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4pPr>
            <a:lvl5pPr lvl="4" marR="0" algn="ctr">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5pPr>
            <a:lvl6pPr lvl="5"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2" type="sldNum"/>
          </p:nvPr>
        </p:nvSpPr>
        <p:spPr>
          <a:xfrm>
            <a:off x="8556784" y="4749851"/>
            <a:ext cx="548700" cy="393600"/>
          </a:xfrm>
          <a:prstGeom prst="rect">
            <a:avLst/>
          </a:prstGeom>
        </p:spPr>
        <p:txBody>
          <a:bodyPr anchorCtr="0" anchor="t" bIns="45700" lIns="91425" spcFirstLastPara="1" rIns="91425" wrap="square" tIns="45700">
            <a:noAutofit/>
          </a:bodyPr>
          <a:lstStyle>
            <a:lvl1pPr lvl="0">
              <a:buNone/>
              <a:defRPr sz="1300">
                <a:latin typeface="Calibri"/>
                <a:ea typeface="Calibri"/>
                <a:cs typeface="Calibri"/>
                <a:sym typeface="Calibri"/>
              </a:defRPr>
            </a:lvl1pPr>
            <a:lvl2pPr lvl="1">
              <a:buNone/>
              <a:defRPr sz="1300">
                <a:latin typeface="Calibri"/>
                <a:ea typeface="Calibri"/>
                <a:cs typeface="Calibri"/>
                <a:sym typeface="Calibri"/>
              </a:defRPr>
            </a:lvl2pPr>
            <a:lvl3pPr lvl="2">
              <a:buNone/>
              <a:defRPr sz="1300">
                <a:latin typeface="Calibri"/>
                <a:ea typeface="Calibri"/>
                <a:cs typeface="Calibri"/>
                <a:sym typeface="Calibri"/>
              </a:defRPr>
            </a:lvl3pPr>
            <a:lvl4pPr lvl="3">
              <a:buNone/>
              <a:defRPr sz="1300">
                <a:latin typeface="Calibri"/>
                <a:ea typeface="Calibri"/>
                <a:cs typeface="Calibri"/>
                <a:sym typeface="Calibri"/>
              </a:defRPr>
            </a:lvl4pPr>
            <a:lvl5pPr lvl="4">
              <a:buNone/>
              <a:defRPr sz="1300">
                <a:latin typeface="Calibri"/>
                <a:ea typeface="Calibri"/>
                <a:cs typeface="Calibri"/>
                <a:sym typeface="Calibri"/>
              </a:defRPr>
            </a:lvl5pPr>
            <a:lvl6pPr lvl="5">
              <a:buNone/>
              <a:defRPr sz="1300">
                <a:latin typeface="Calibri"/>
                <a:ea typeface="Calibri"/>
                <a:cs typeface="Calibri"/>
                <a:sym typeface="Calibri"/>
              </a:defRPr>
            </a:lvl6pPr>
            <a:lvl7pPr lvl="6">
              <a:buNone/>
              <a:defRPr sz="1300">
                <a:latin typeface="Calibri"/>
                <a:ea typeface="Calibri"/>
                <a:cs typeface="Calibri"/>
                <a:sym typeface="Calibri"/>
              </a:defRPr>
            </a:lvl7pPr>
            <a:lvl8pPr lvl="7">
              <a:buNone/>
              <a:defRPr sz="1300">
                <a:latin typeface="Calibri"/>
                <a:ea typeface="Calibri"/>
                <a:cs typeface="Calibri"/>
                <a:sym typeface="Calibri"/>
              </a:defRPr>
            </a:lvl8pPr>
            <a:lvl9pPr lvl="8">
              <a:buNone/>
              <a:defRPr sz="13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64" name="Shape 64"/>
        <p:cNvGrpSpPr/>
        <p:nvPr/>
      </p:nvGrpSpPr>
      <p:grpSpPr>
        <a:xfrm>
          <a:off x="0" y="0"/>
          <a:ext cx="0" cy="0"/>
          <a:chOff x="0" y="0"/>
          <a:chExt cx="0" cy="0"/>
        </a:xfrm>
      </p:grpSpPr>
      <p:sp>
        <p:nvSpPr>
          <p:cNvPr id="65" name="Google Shape;65;p16"/>
          <p:cNvSpPr txBox="1"/>
          <p:nvPr>
            <p:ph type="title"/>
          </p:nvPr>
        </p:nvSpPr>
        <p:spPr>
          <a:xfrm>
            <a:off x="457200" y="514350"/>
            <a:ext cx="8229600" cy="742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66" name="Google Shape;66;p16"/>
          <p:cNvSpPr txBox="1"/>
          <p:nvPr>
            <p:ph idx="1" type="body"/>
          </p:nvPr>
        </p:nvSpPr>
        <p:spPr>
          <a:xfrm>
            <a:off x="457200" y="1543050"/>
            <a:ext cx="8229600" cy="2651100"/>
          </a:xfrm>
          <a:prstGeom prst="rect">
            <a:avLst/>
          </a:prstGeom>
          <a:noFill/>
          <a:ln>
            <a:noFill/>
          </a:ln>
        </p:spPr>
        <p:txBody>
          <a:bodyPr anchorCtr="0" anchor="t" bIns="45700" lIns="91425" spcFirstLastPara="1" rIns="91425" wrap="square" tIns="45700">
            <a:noAutofit/>
          </a:bodyPr>
          <a:lstStyle>
            <a:lvl1pPr indent="-342900" lvl="0" marL="457200" marR="0" algn="l">
              <a:spcBef>
                <a:spcPts val="360"/>
              </a:spcBef>
              <a:spcAft>
                <a:spcPts val="0"/>
              </a:spcAft>
              <a:buClr>
                <a:srgbClr val="006096"/>
              </a:buClr>
              <a:buSzPts val="1800"/>
              <a:buFont typeface="Arial"/>
              <a:buChar char="•"/>
              <a:defRPr b="0" i="0" sz="1800" u="none" cap="none" strike="noStrike">
                <a:solidFill>
                  <a:srgbClr val="006096"/>
                </a:solidFill>
                <a:latin typeface="Calibri"/>
                <a:ea typeface="Calibri"/>
                <a:cs typeface="Calibri"/>
                <a:sym typeface="Calibri"/>
              </a:defRPr>
            </a:lvl1pPr>
            <a:lvl2pPr indent="-342900" lvl="1" marL="914400" marR="0" algn="l">
              <a:spcBef>
                <a:spcPts val="360"/>
              </a:spcBef>
              <a:spcAft>
                <a:spcPts val="0"/>
              </a:spcAft>
              <a:buClr>
                <a:srgbClr val="006096"/>
              </a:buClr>
              <a:buSzPts val="1800"/>
              <a:buFont typeface="Arial"/>
              <a:buChar char="–"/>
              <a:defRPr b="0" i="0" sz="1800" u="none" cap="none" strike="noStrike">
                <a:solidFill>
                  <a:srgbClr val="006096"/>
                </a:solidFill>
                <a:latin typeface="Calibri"/>
                <a:ea typeface="Calibri"/>
                <a:cs typeface="Calibri"/>
                <a:sym typeface="Calibri"/>
              </a:defRPr>
            </a:lvl2pPr>
            <a:lvl3pPr indent="-342900" lvl="2" marL="1371600" marR="0" algn="l">
              <a:spcBef>
                <a:spcPts val="360"/>
              </a:spcBef>
              <a:spcAft>
                <a:spcPts val="0"/>
              </a:spcAft>
              <a:buClr>
                <a:srgbClr val="006096"/>
              </a:buClr>
              <a:buSzPts val="1800"/>
              <a:buFont typeface="Arial"/>
              <a:buChar char="•"/>
              <a:defRPr b="0" i="0" sz="1800" u="none" cap="none" strike="noStrike">
                <a:solidFill>
                  <a:srgbClr val="006096"/>
                </a:solidFill>
                <a:latin typeface="Calibri"/>
                <a:ea typeface="Calibri"/>
                <a:cs typeface="Calibri"/>
                <a:sym typeface="Calibri"/>
              </a:defRPr>
            </a:lvl3pPr>
            <a:lvl4pPr indent="-342900" lvl="3" marL="1828800" marR="0" algn="l">
              <a:spcBef>
                <a:spcPts val="360"/>
              </a:spcBef>
              <a:spcAft>
                <a:spcPts val="0"/>
              </a:spcAft>
              <a:buClr>
                <a:srgbClr val="006096"/>
              </a:buClr>
              <a:buSzPts val="1800"/>
              <a:buFont typeface="Arial"/>
              <a:buChar char="–"/>
              <a:defRPr b="0" i="0" sz="1800" u="none" cap="none" strike="noStrike">
                <a:solidFill>
                  <a:srgbClr val="006096"/>
                </a:solidFill>
                <a:latin typeface="Calibri"/>
                <a:ea typeface="Calibri"/>
                <a:cs typeface="Calibri"/>
                <a:sym typeface="Calibri"/>
              </a:defRPr>
            </a:lvl4pPr>
            <a:lvl5pPr indent="-342900" lvl="4" marL="2286000" marR="0" algn="l">
              <a:spcBef>
                <a:spcPts val="360"/>
              </a:spcBef>
              <a:spcAft>
                <a:spcPts val="0"/>
              </a:spcAft>
              <a:buClr>
                <a:srgbClr val="006096"/>
              </a:buClr>
              <a:buSzPts val="1800"/>
              <a:buFont typeface="Arial"/>
              <a:buChar char="»"/>
              <a:defRPr b="0" i="0" sz="1800" u="none" cap="none" strike="noStrike">
                <a:solidFill>
                  <a:srgbClr val="006096"/>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16"/>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7"/>
          <p:cNvSpPr txBox="1"/>
          <p:nvPr>
            <p:ph type="title"/>
          </p:nvPr>
        </p:nvSpPr>
        <p:spPr>
          <a:xfrm>
            <a:off x="6096000" y="459580"/>
            <a:ext cx="2514600" cy="664500"/>
          </a:xfrm>
          <a:prstGeom prst="rect">
            <a:avLst/>
          </a:prstGeom>
          <a:noFill/>
          <a:ln>
            <a:noFill/>
          </a:ln>
        </p:spPr>
        <p:txBody>
          <a:bodyPr anchorCtr="0" anchor="b" bIns="45700" lIns="91425" spcFirstLastPara="1" rIns="91425" wrap="square" tIns="45700">
            <a:noAutofit/>
          </a:bodyPr>
          <a:lstStyle>
            <a:lvl1pPr lvl="0" marR="0" algn="l">
              <a:spcBef>
                <a:spcPts val="0"/>
              </a:spcBef>
              <a:spcAft>
                <a:spcPts val="0"/>
              </a:spcAft>
              <a:buSzPts val="1400"/>
              <a:buNone/>
              <a:defRPr b="1" i="0" sz="20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70" name="Google Shape;70;p17"/>
          <p:cNvSpPr/>
          <p:nvPr>
            <p:ph idx="2" type="pic"/>
          </p:nvPr>
        </p:nvSpPr>
        <p:spPr>
          <a:xfrm>
            <a:off x="457200" y="459580"/>
            <a:ext cx="5486400" cy="3636300"/>
          </a:xfrm>
          <a:prstGeom prst="rect">
            <a:avLst/>
          </a:prstGeom>
          <a:noFill/>
          <a:ln>
            <a:noFill/>
          </a:ln>
        </p:spPr>
        <p:txBody>
          <a:bodyPr anchorCtr="0" anchor="t" bIns="45700" lIns="91425" spcFirstLastPara="1" rIns="91425" wrap="square" tIns="45700">
            <a:noAutofit/>
          </a:bodyPr>
          <a:lstStyle>
            <a:lvl1pPr lvl="0" marR="0" algn="l">
              <a:spcBef>
                <a:spcPts val="640"/>
              </a:spcBef>
              <a:spcAft>
                <a:spcPts val="0"/>
              </a:spcAft>
              <a:buClr>
                <a:schemeClr val="dk2"/>
              </a:buClr>
              <a:buSzPts val="3200"/>
              <a:buFont typeface="Arial"/>
              <a:buNone/>
              <a:defRPr b="0" i="0" sz="3200" u="none" cap="none" strike="noStrike">
                <a:solidFill>
                  <a:schemeClr val="dk2"/>
                </a:solidFill>
                <a:latin typeface="Calibri"/>
                <a:ea typeface="Calibri"/>
                <a:cs typeface="Calibri"/>
                <a:sym typeface="Calibri"/>
              </a:defRPr>
            </a:lvl1pPr>
            <a:lvl2pPr lvl="1" marR="0" algn="l">
              <a:spcBef>
                <a:spcPts val="560"/>
              </a:spcBef>
              <a:spcAft>
                <a:spcPts val="0"/>
              </a:spcAft>
              <a:buClr>
                <a:schemeClr val="dk2"/>
              </a:buClr>
              <a:buSzPts val="2800"/>
              <a:buFont typeface="Arial"/>
              <a:buNone/>
              <a:defRPr b="0" i="0" sz="2800" u="none" cap="none" strike="noStrike">
                <a:solidFill>
                  <a:schemeClr val="dk2"/>
                </a:solidFill>
                <a:latin typeface="Calibri"/>
                <a:ea typeface="Calibri"/>
                <a:cs typeface="Calibri"/>
                <a:sym typeface="Calibri"/>
              </a:defRPr>
            </a:lvl2pPr>
            <a:lvl3pPr lvl="2" marR="0" algn="l">
              <a:spcBef>
                <a:spcPts val="48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3pPr>
            <a:lvl4pPr lvl="3" marR="0" algn="l">
              <a:spcBef>
                <a:spcPts val="400"/>
              </a:spcBef>
              <a:spcAft>
                <a:spcPts val="0"/>
              </a:spcAft>
              <a:buClr>
                <a:schemeClr val="dk2"/>
              </a:buClr>
              <a:buSzPts val="2000"/>
              <a:buFont typeface="Arial"/>
              <a:buNone/>
              <a:defRPr b="0" i="0" sz="2000" u="none" cap="none" strike="noStrike">
                <a:solidFill>
                  <a:schemeClr val="dk2"/>
                </a:solidFill>
                <a:latin typeface="Calibri"/>
                <a:ea typeface="Calibri"/>
                <a:cs typeface="Calibri"/>
                <a:sym typeface="Calibri"/>
              </a:defRPr>
            </a:lvl4pPr>
            <a:lvl5pPr lvl="4" marR="0" algn="l">
              <a:spcBef>
                <a:spcPts val="400"/>
              </a:spcBef>
              <a:spcAft>
                <a:spcPts val="0"/>
              </a:spcAft>
              <a:buClr>
                <a:schemeClr val="dk2"/>
              </a:buClr>
              <a:buSzPts val="2000"/>
              <a:buFont typeface="Arial"/>
              <a:buNone/>
              <a:defRPr b="0" i="0" sz="2000" u="none" cap="none" strike="noStrike">
                <a:solidFill>
                  <a:schemeClr val="dk2"/>
                </a:solidFill>
                <a:latin typeface="Calibri"/>
                <a:ea typeface="Calibri"/>
                <a:cs typeface="Calibri"/>
                <a:sym typeface="Calibri"/>
              </a:defRPr>
            </a:lvl5pPr>
            <a:lvl6pPr lvl="5" marR="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17"/>
          <p:cNvSpPr txBox="1"/>
          <p:nvPr>
            <p:ph idx="1" type="body"/>
          </p:nvPr>
        </p:nvSpPr>
        <p:spPr>
          <a:xfrm>
            <a:off x="6096000" y="1200150"/>
            <a:ext cx="2514600" cy="603600"/>
          </a:xfrm>
          <a:prstGeom prst="rect">
            <a:avLst/>
          </a:prstGeom>
          <a:noFill/>
          <a:ln>
            <a:noFill/>
          </a:ln>
        </p:spPr>
        <p:txBody>
          <a:bodyPr anchorCtr="0" anchor="t" bIns="45700" lIns="91425" spcFirstLastPara="1" rIns="91425" wrap="square" tIns="45700">
            <a:noAutofit/>
          </a:bodyPr>
          <a:lstStyle>
            <a:lvl1pPr indent="-228600" lvl="0" marL="457200" marR="0" algn="l">
              <a:spcBef>
                <a:spcPts val="280"/>
              </a:spcBef>
              <a:spcAft>
                <a:spcPts val="0"/>
              </a:spcAft>
              <a:buClr>
                <a:schemeClr val="dk2"/>
              </a:buClr>
              <a:buSzPts val="1400"/>
              <a:buFont typeface="Arial"/>
              <a:buNone/>
              <a:defRPr b="0" i="0" sz="1400" u="none" cap="none" strike="noStrike">
                <a:solidFill>
                  <a:schemeClr val="dk2"/>
                </a:solidFill>
                <a:latin typeface="Calibri"/>
                <a:ea typeface="Calibri"/>
                <a:cs typeface="Calibri"/>
                <a:sym typeface="Calibri"/>
              </a:defRPr>
            </a:lvl1pPr>
            <a:lvl2pPr indent="-228600" lvl="1" marL="914400" marR="0" algn="l">
              <a:spcBef>
                <a:spcPts val="24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2pPr>
            <a:lvl3pPr indent="-228600" lvl="2" marL="1371600" marR="0" algn="l">
              <a:spcBef>
                <a:spcPts val="200"/>
              </a:spcBef>
              <a:spcAft>
                <a:spcPts val="0"/>
              </a:spcAft>
              <a:buClr>
                <a:schemeClr val="dk2"/>
              </a:buClr>
              <a:buSzPts val="1000"/>
              <a:buFont typeface="Arial"/>
              <a:buNone/>
              <a:defRPr b="0" i="0" sz="1000" u="none" cap="none" strike="noStrike">
                <a:solidFill>
                  <a:schemeClr val="dk2"/>
                </a:solidFill>
                <a:latin typeface="Calibri"/>
                <a:ea typeface="Calibri"/>
                <a:cs typeface="Calibri"/>
                <a:sym typeface="Calibri"/>
              </a:defRPr>
            </a:lvl3pPr>
            <a:lvl4pPr indent="-228600" lvl="3" marL="1828800" marR="0" algn="l">
              <a:spcBef>
                <a:spcPts val="180"/>
              </a:spcBef>
              <a:spcAft>
                <a:spcPts val="0"/>
              </a:spcAft>
              <a:buClr>
                <a:schemeClr val="dk2"/>
              </a:buClr>
              <a:buSzPts val="900"/>
              <a:buFont typeface="Arial"/>
              <a:buNone/>
              <a:defRPr b="0" i="0" sz="900" u="none" cap="none" strike="noStrike">
                <a:solidFill>
                  <a:schemeClr val="dk2"/>
                </a:solidFill>
                <a:latin typeface="Calibri"/>
                <a:ea typeface="Calibri"/>
                <a:cs typeface="Calibri"/>
                <a:sym typeface="Calibri"/>
              </a:defRPr>
            </a:lvl4pPr>
            <a:lvl5pPr indent="-228600" lvl="4" marL="2286000" marR="0" algn="l">
              <a:spcBef>
                <a:spcPts val="180"/>
              </a:spcBef>
              <a:spcAft>
                <a:spcPts val="0"/>
              </a:spcAft>
              <a:buClr>
                <a:schemeClr val="dk2"/>
              </a:buClr>
              <a:buSzPts val="900"/>
              <a:buFont typeface="Arial"/>
              <a:buNone/>
              <a:defRPr b="0" i="0" sz="900" u="none" cap="none" strike="noStrike">
                <a:solidFill>
                  <a:schemeClr val="dk2"/>
                </a:solidFill>
                <a:latin typeface="Calibri"/>
                <a:ea typeface="Calibri"/>
                <a:cs typeface="Calibri"/>
                <a:sym typeface="Calibri"/>
              </a:defRPr>
            </a:lvl5pPr>
            <a:lvl6pPr indent="-228600" lvl="5" marL="27432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72" name="Google Shape;72;p17"/>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3" name="Shape 73"/>
        <p:cNvGrpSpPr/>
        <p:nvPr/>
      </p:nvGrpSpPr>
      <p:grpSpPr>
        <a:xfrm>
          <a:off x="0" y="0"/>
          <a:ext cx="0" cy="0"/>
          <a:chOff x="0" y="0"/>
          <a:chExt cx="0" cy="0"/>
        </a:xfrm>
      </p:grpSpPr>
      <p:sp>
        <p:nvSpPr>
          <p:cNvPr id="74" name="Google Shape;74;p18"/>
          <p:cNvSpPr txBox="1"/>
          <p:nvPr>
            <p:ph type="title"/>
          </p:nvPr>
        </p:nvSpPr>
        <p:spPr>
          <a:xfrm>
            <a:off x="457200" y="914400"/>
            <a:ext cx="8229600" cy="742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75" name="Google Shape;75;p18"/>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r>
              <a:rPr lang="en"/>
              <a:t>1</a:t>
            </a:r>
            <a:endParaRPr>
              <a:solidFill>
                <a:schemeClr val="dk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9"/>
          <p:cNvSpPr txBox="1"/>
          <p:nvPr>
            <p:ph type="title"/>
          </p:nvPr>
        </p:nvSpPr>
        <p:spPr>
          <a:xfrm>
            <a:off x="722313" y="2477691"/>
            <a:ext cx="7772400" cy="1021500"/>
          </a:xfrm>
          <a:prstGeom prst="rect">
            <a:avLst/>
          </a:prstGeom>
          <a:noFill/>
          <a:ln>
            <a:noFill/>
          </a:ln>
        </p:spPr>
        <p:txBody>
          <a:bodyPr anchorCtr="0" anchor="t" bIns="45700" lIns="91425" spcFirstLastPara="1" rIns="91425" wrap="square" tIns="45700">
            <a:noAutofit/>
          </a:bodyPr>
          <a:lstStyle>
            <a:lvl1pPr lvl="0" marR="0" algn="l">
              <a:spcBef>
                <a:spcPts val="0"/>
              </a:spcBef>
              <a:spcAft>
                <a:spcPts val="0"/>
              </a:spcAft>
              <a:buSzPts val="1400"/>
              <a:buNone/>
              <a:defRPr b="1"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78" name="Google Shape;78;p19"/>
          <p:cNvSpPr txBox="1"/>
          <p:nvPr>
            <p:ph idx="1" type="body"/>
          </p:nvPr>
        </p:nvSpPr>
        <p:spPr>
          <a:xfrm>
            <a:off x="722313" y="1352550"/>
            <a:ext cx="7772400" cy="1125000"/>
          </a:xfrm>
          <a:prstGeom prst="rect">
            <a:avLst/>
          </a:prstGeom>
          <a:noFill/>
          <a:ln>
            <a:noFill/>
          </a:ln>
        </p:spPr>
        <p:txBody>
          <a:bodyPr anchorCtr="0" anchor="b" bIns="45700" lIns="91425" spcFirstLastPara="1" rIns="91425" wrap="square" tIns="45700">
            <a:noAutofit/>
          </a:bodyPr>
          <a:lstStyle>
            <a:lvl1pPr indent="-228600" lvl="0" marL="457200" marR="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9" name="Google Shape;79;p19"/>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57200" y="514350"/>
            <a:ext cx="8229600" cy="742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82" name="Google Shape;82;p20"/>
          <p:cNvSpPr txBox="1"/>
          <p:nvPr>
            <p:ph idx="1" type="body"/>
          </p:nvPr>
        </p:nvSpPr>
        <p:spPr>
          <a:xfrm>
            <a:off x="457200" y="1085851"/>
            <a:ext cx="4038600" cy="3108600"/>
          </a:xfrm>
          <a:prstGeom prst="rect">
            <a:avLst/>
          </a:prstGeom>
          <a:noFill/>
          <a:ln>
            <a:noFill/>
          </a:ln>
        </p:spPr>
        <p:txBody>
          <a:bodyPr anchorCtr="0" anchor="t" bIns="45700" lIns="91425" spcFirstLastPara="1" rIns="91425" wrap="square" tIns="45700">
            <a:noAutofit/>
          </a:bodyPr>
          <a:lstStyle>
            <a:lvl1pPr indent="-406400" lvl="0" marL="457200" marR="0" algn="l">
              <a:spcBef>
                <a:spcPts val="560"/>
              </a:spcBef>
              <a:spcAft>
                <a:spcPts val="0"/>
              </a:spcAft>
              <a:buClr>
                <a:schemeClr val="dk2"/>
              </a:buClr>
              <a:buSzPts val="2800"/>
              <a:buFont typeface="Arial"/>
              <a:buChar char="•"/>
              <a:defRPr b="0" i="0" sz="2800" u="none" cap="none" strike="noStrike">
                <a:solidFill>
                  <a:schemeClr val="dk2"/>
                </a:solidFill>
                <a:latin typeface="Calibri"/>
                <a:ea typeface="Calibri"/>
                <a:cs typeface="Calibri"/>
                <a:sym typeface="Calibri"/>
              </a:defRPr>
            </a:lvl1pPr>
            <a:lvl2pPr indent="-381000" lvl="1" marL="914400" marR="0" algn="l">
              <a:spcBef>
                <a:spcPts val="480"/>
              </a:spcBef>
              <a:spcAft>
                <a:spcPts val="0"/>
              </a:spcAft>
              <a:buClr>
                <a:schemeClr val="dk2"/>
              </a:buClr>
              <a:buSzPts val="2400"/>
              <a:buFont typeface="Arial"/>
              <a:buChar char="–"/>
              <a:defRPr b="0" i="0" sz="2400" u="none" cap="none" strike="noStrike">
                <a:solidFill>
                  <a:schemeClr val="dk2"/>
                </a:solidFill>
                <a:latin typeface="Calibri"/>
                <a:ea typeface="Calibri"/>
                <a:cs typeface="Calibri"/>
                <a:sym typeface="Calibri"/>
              </a:defRPr>
            </a:lvl2pPr>
            <a:lvl3pPr indent="-355600" lvl="2" marL="1371600" marR="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4pPr>
            <a:lvl5pPr indent="-342900" lvl="4" marL="22860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0"/>
          <p:cNvSpPr txBox="1"/>
          <p:nvPr>
            <p:ph idx="2" type="body"/>
          </p:nvPr>
        </p:nvSpPr>
        <p:spPr>
          <a:xfrm>
            <a:off x="4648200" y="1085851"/>
            <a:ext cx="4038600" cy="3108600"/>
          </a:xfrm>
          <a:prstGeom prst="rect">
            <a:avLst/>
          </a:prstGeom>
          <a:noFill/>
          <a:ln>
            <a:noFill/>
          </a:ln>
        </p:spPr>
        <p:txBody>
          <a:bodyPr anchorCtr="0" anchor="t" bIns="45700" lIns="91425" spcFirstLastPara="1" rIns="91425" wrap="square" tIns="45700">
            <a:noAutofit/>
          </a:bodyPr>
          <a:lstStyle>
            <a:lvl1pPr indent="-406400" lvl="0" marL="457200" marR="0" algn="l">
              <a:spcBef>
                <a:spcPts val="560"/>
              </a:spcBef>
              <a:spcAft>
                <a:spcPts val="0"/>
              </a:spcAft>
              <a:buClr>
                <a:schemeClr val="dk2"/>
              </a:buClr>
              <a:buSzPts val="2800"/>
              <a:buFont typeface="Arial"/>
              <a:buChar char="•"/>
              <a:defRPr b="0" i="0" sz="2800" u="none" cap="none" strike="noStrike">
                <a:solidFill>
                  <a:schemeClr val="dk2"/>
                </a:solidFill>
                <a:latin typeface="Calibri"/>
                <a:ea typeface="Calibri"/>
                <a:cs typeface="Calibri"/>
                <a:sym typeface="Calibri"/>
              </a:defRPr>
            </a:lvl1pPr>
            <a:lvl2pPr indent="-381000" lvl="1" marL="914400" marR="0" algn="l">
              <a:spcBef>
                <a:spcPts val="480"/>
              </a:spcBef>
              <a:spcAft>
                <a:spcPts val="0"/>
              </a:spcAft>
              <a:buClr>
                <a:schemeClr val="dk2"/>
              </a:buClr>
              <a:buSzPts val="2400"/>
              <a:buFont typeface="Arial"/>
              <a:buChar char="–"/>
              <a:defRPr b="0" i="0" sz="2400" u="none" cap="none" strike="noStrike">
                <a:solidFill>
                  <a:schemeClr val="dk2"/>
                </a:solidFill>
                <a:latin typeface="Calibri"/>
                <a:ea typeface="Calibri"/>
                <a:cs typeface="Calibri"/>
                <a:sym typeface="Calibri"/>
              </a:defRPr>
            </a:lvl2pPr>
            <a:lvl3pPr indent="-355600" lvl="2" marL="1371600" marR="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4pPr>
            <a:lvl5pPr indent="-342900" lvl="4" marL="22860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20"/>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21"/>
          <p:cNvSpPr txBox="1"/>
          <p:nvPr>
            <p:ph idx="1" type="body"/>
          </p:nvPr>
        </p:nvSpPr>
        <p:spPr>
          <a:xfrm>
            <a:off x="457200" y="514350"/>
            <a:ext cx="4040100" cy="774000"/>
          </a:xfrm>
          <a:prstGeom prst="rect">
            <a:avLst/>
          </a:prstGeom>
          <a:noFill/>
          <a:ln>
            <a:noFill/>
          </a:ln>
        </p:spPr>
        <p:txBody>
          <a:bodyPr anchorCtr="0" anchor="b" bIns="45700" lIns="91425" spcFirstLastPara="1" rIns="91425" wrap="square" tIns="45700">
            <a:noAutofit/>
          </a:bodyPr>
          <a:lstStyle>
            <a:lvl1pPr indent="-228600" lvl="0" marL="457200" marR="0" algn="l">
              <a:spcBef>
                <a:spcPts val="480"/>
              </a:spcBef>
              <a:spcAft>
                <a:spcPts val="0"/>
              </a:spcAft>
              <a:buClr>
                <a:schemeClr val="dk2"/>
              </a:buClr>
              <a:buSzPts val="2400"/>
              <a:buFont typeface="Arial"/>
              <a:buNone/>
              <a:defRPr b="1" i="0" sz="2400" u="none" cap="none" strike="noStrike">
                <a:solidFill>
                  <a:schemeClr val="dk2"/>
                </a:solidFill>
                <a:latin typeface="Calibri"/>
                <a:ea typeface="Calibri"/>
                <a:cs typeface="Calibri"/>
                <a:sym typeface="Calibri"/>
              </a:defRPr>
            </a:lvl1pPr>
            <a:lvl2pPr indent="-228600" lvl="1" marL="914400" marR="0" algn="l">
              <a:spcBef>
                <a:spcPts val="400"/>
              </a:spcBef>
              <a:spcAft>
                <a:spcPts val="0"/>
              </a:spcAft>
              <a:buClr>
                <a:schemeClr val="dk2"/>
              </a:buClr>
              <a:buSzPts val="2000"/>
              <a:buFont typeface="Arial"/>
              <a:buNone/>
              <a:defRPr b="1" i="0" sz="2000" u="none" cap="none" strike="noStrike">
                <a:solidFill>
                  <a:schemeClr val="dk2"/>
                </a:solidFill>
                <a:latin typeface="Calibri"/>
                <a:ea typeface="Calibri"/>
                <a:cs typeface="Calibri"/>
                <a:sym typeface="Calibri"/>
              </a:defRPr>
            </a:lvl2pPr>
            <a:lvl3pPr indent="-228600" lvl="2" marL="1371600" marR="0" algn="l">
              <a:spcBef>
                <a:spcPts val="360"/>
              </a:spcBef>
              <a:spcAft>
                <a:spcPts val="0"/>
              </a:spcAft>
              <a:buClr>
                <a:schemeClr val="dk2"/>
              </a:buClr>
              <a:buSzPts val="1800"/>
              <a:buFont typeface="Arial"/>
              <a:buNone/>
              <a:defRPr b="1" i="0" sz="1800" u="none" cap="none" strike="noStrike">
                <a:solidFill>
                  <a:schemeClr val="dk2"/>
                </a:solidFill>
                <a:latin typeface="Calibri"/>
                <a:ea typeface="Calibri"/>
                <a:cs typeface="Calibri"/>
                <a:sym typeface="Calibri"/>
              </a:defRPr>
            </a:lvl3pPr>
            <a:lvl4pPr indent="-228600" lvl="3" marL="1828800" marR="0" algn="l">
              <a:spcBef>
                <a:spcPts val="320"/>
              </a:spcBef>
              <a:spcAft>
                <a:spcPts val="0"/>
              </a:spcAft>
              <a:buClr>
                <a:schemeClr val="dk2"/>
              </a:buClr>
              <a:buSzPts val="1600"/>
              <a:buFont typeface="Arial"/>
              <a:buNone/>
              <a:defRPr b="1" i="0" sz="1600" u="none" cap="none" strike="noStrike">
                <a:solidFill>
                  <a:schemeClr val="dk2"/>
                </a:solidFill>
                <a:latin typeface="Calibri"/>
                <a:ea typeface="Calibri"/>
                <a:cs typeface="Calibri"/>
                <a:sym typeface="Calibri"/>
              </a:defRPr>
            </a:lvl4pPr>
            <a:lvl5pPr indent="-228600" lvl="4" marL="2286000" marR="0" algn="l">
              <a:spcBef>
                <a:spcPts val="320"/>
              </a:spcBef>
              <a:spcAft>
                <a:spcPts val="0"/>
              </a:spcAft>
              <a:buClr>
                <a:schemeClr val="dk2"/>
              </a:buClr>
              <a:buSzPts val="1600"/>
              <a:buFont typeface="Arial"/>
              <a:buNone/>
              <a:defRPr b="1" i="0" sz="1600" u="none" cap="none" strike="noStrike">
                <a:solidFill>
                  <a:schemeClr val="dk2"/>
                </a:solidFill>
                <a:latin typeface="Calibri"/>
                <a:ea typeface="Calibri"/>
                <a:cs typeface="Calibri"/>
                <a:sym typeface="Calibri"/>
              </a:defRPr>
            </a:lvl5pPr>
            <a:lvl6pPr indent="-228600" lvl="5" marL="27432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7" name="Google Shape;87;p21"/>
          <p:cNvSpPr txBox="1"/>
          <p:nvPr>
            <p:ph idx="2" type="body"/>
          </p:nvPr>
        </p:nvSpPr>
        <p:spPr>
          <a:xfrm>
            <a:off x="457200" y="1288255"/>
            <a:ext cx="4040100" cy="2963400"/>
          </a:xfrm>
          <a:prstGeom prst="rect">
            <a:avLst/>
          </a:prstGeom>
          <a:noFill/>
          <a:ln>
            <a:noFill/>
          </a:ln>
        </p:spPr>
        <p:txBody>
          <a:bodyPr anchorCtr="0" anchor="t" bIns="45700" lIns="91425" spcFirstLastPara="1" rIns="91425" wrap="square" tIns="45700">
            <a:noAutofit/>
          </a:bodyPr>
          <a:lstStyle>
            <a:lvl1pPr indent="-381000" lvl="0" marL="457200" marR="0" algn="l">
              <a:spcBef>
                <a:spcPts val="480"/>
              </a:spcBef>
              <a:spcAft>
                <a:spcPts val="0"/>
              </a:spcAft>
              <a:buClr>
                <a:schemeClr val="dk2"/>
              </a:buClr>
              <a:buSzPts val="2400"/>
              <a:buFont typeface="Arial"/>
              <a:buChar char="•"/>
              <a:defRPr b="0" i="0" sz="2400" u="none" cap="none" strike="noStrike">
                <a:solidFill>
                  <a:schemeClr val="dk2"/>
                </a:solidFill>
                <a:latin typeface="Calibri"/>
                <a:ea typeface="Calibri"/>
                <a:cs typeface="Calibri"/>
                <a:sym typeface="Calibri"/>
              </a:defRPr>
            </a:lvl1pPr>
            <a:lvl2pPr indent="-355600" lvl="1" marL="914400" marR="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2pPr>
            <a:lvl3pPr indent="-342900" lvl="2" marL="13716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3pPr>
            <a:lvl4pPr indent="-330200" lvl="3" marL="1828800" marR="0" algn="l">
              <a:spcBef>
                <a:spcPts val="32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algn="l">
              <a:spcBef>
                <a:spcPts val="32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30200" lvl="5" marL="27432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8" name="Google Shape;88;p21"/>
          <p:cNvSpPr txBox="1"/>
          <p:nvPr>
            <p:ph idx="3" type="body"/>
          </p:nvPr>
        </p:nvSpPr>
        <p:spPr>
          <a:xfrm>
            <a:off x="4645026" y="514350"/>
            <a:ext cx="4041900" cy="774000"/>
          </a:xfrm>
          <a:prstGeom prst="rect">
            <a:avLst/>
          </a:prstGeom>
          <a:noFill/>
          <a:ln>
            <a:noFill/>
          </a:ln>
        </p:spPr>
        <p:txBody>
          <a:bodyPr anchorCtr="0" anchor="b" bIns="45700" lIns="91425" spcFirstLastPara="1" rIns="91425" wrap="square" tIns="45700">
            <a:noAutofit/>
          </a:bodyPr>
          <a:lstStyle>
            <a:lvl1pPr indent="-228600" lvl="0" marL="457200" marR="0" algn="l">
              <a:spcBef>
                <a:spcPts val="480"/>
              </a:spcBef>
              <a:spcAft>
                <a:spcPts val="0"/>
              </a:spcAft>
              <a:buClr>
                <a:schemeClr val="dk2"/>
              </a:buClr>
              <a:buSzPts val="2400"/>
              <a:buFont typeface="Arial"/>
              <a:buNone/>
              <a:defRPr b="1" i="0" sz="2400" u="none" cap="none" strike="noStrike">
                <a:solidFill>
                  <a:schemeClr val="dk2"/>
                </a:solidFill>
                <a:latin typeface="Calibri"/>
                <a:ea typeface="Calibri"/>
                <a:cs typeface="Calibri"/>
                <a:sym typeface="Calibri"/>
              </a:defRPr>
            </a:lvl1pPr>
            <a:lvl2pPr indent="-228600" lvl="1" marL="914400" marR="0" algn="l">
              <a:spcBef>
                <a:spcPts val="400"/>
              </a:spcBef>
              <a:spcAft>
                <a:spcPts val="0"/>
              </a:spcAft>
              <a:buClr>
                <a:schemeClr val="dk2"/>
              </a:buClr>
              <a:buSzPts val="2000"/>
              <a:buFont typeface="Arial"/>
              <a:buNone/>
              <a:defRPr b="1" i="0" sz="2000" u="none" cap="none" strike="noStrike">
                <a:solidFill>
                  <a:schemeClr val="dk2"/>
                </a:solidFill>
                <a:latin typeface="Calibri"/>
                <a:ea typeface="Calibri"/>
                <a:cs typeface="Calibri"/>
                <a:sym typeface="Calibri"/>
              </a:defRPr>
            </a:lvl2pPr>
            <a:lvl3pPr indent="-228600" lvl="2" marL="1371600" marR="0" algn="l">
              <a:spcBef>
                <a:spcPts val="360"/>
              </a:spcBef>
              <a:spcAft>
                <a:spcPts val="0"/>
              </a:spcAft>
              <a:buClr>
                <a:schemeClr val="dk2"/>
              </a:buClr>
              <a:buSzPts val="1800"/>
              <a:buFont typeface="Arial"/>
              <a:buNone/>
              <a:defRPr b="1" i="0" sz="1800" u="none" cap="none" strike="noStrike">
                <a:solidFill>
                  <a:schemeClr val="dk2"/>
                </a:solidFill>
                <a:latin typeface="Calibri"/>
                <a:ea typeface="Calibri"/>
                <a:cs typeface="Calibri"/>
                <a:sym typeface="Calibri"/>
              </a:defRPr>
            </a:lvl3pPr>
            <a:lvl4pPr indent="-228600" lvl="3" marL="1828800" marR="0" algn="l">
              <a:spcBef>
                <a:spcPts val="320"/>
              </a:spcBef>
              <a:spcAft>
                <a:spcPts val="0"/>
              </a:spcAft>
              <a:buClr>
                <a:schemeClr val="dk2"/>
              </a:buClr>
              <a:buSzPts val="1600"/>
              <a:buFont typeface="Arial"/>
              <a:buNone/>
              <a:defRPr b="1" i="0" sz="1600" u="none" cap="none" strike="noStrike">
                <a:solidFill>
                  <a:schemeClr val="dk2"/>
                </a:solidFill>
                <a:latin typeface="Calibri"/>
                <a:ea typeface="Calibri"/>
                <a:cs typeface="Calibri"/>
                <a:sym typeface="Calibri"/>
              </a:defRPr>
            </a:lvl4pPr>
            <a:lvl5pPr indent="-228600" lvl="4" marL="2286000" marR="0" algn="l">
              <a:spcBef>
                <a:spcPts val="320"/>
              </a:spcBef>
              <a:spcAft>
                <a:spcPts val="0"/>
              </a:spcAft>
              <a:buClr>
                <a:schemeClr val="dk2"/>
              </a:buClr>
              <a:buSzPts val="1600"/>
              <a:buFont typeface="Arial"/>
              <a:buNone/>
              <a:defRPr b="1" i="0" sz="1600" u="none" cap="none" strike="noStrike">
                <a:solidFill>
                  <a:schemeClr val="dk2"/>
                </a:solidFill>
                <a:latin typeface="Calibri"/>
                <a:ea typeface="Calibri"/>
                <a:cs typeface="Calibri"/>
                <a:sym typeface="Calibri"/>
              </a:defRPr>
            </a:lvl5pPr>
            <a:lvl6pPr indent="-228600" lvl="5" marL="27432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9" name="Google Shape;89;p21"/>
          <p:cNvSpPr txBox="1"/>
          <p:nvPr>
            <p:ph idx="4" type="body"/>
          </p:nvPr>
        </p:nvSpPr>
        <p:spPr>
          <a:xfrm>
            <a:off x="4645026" y="1288255"/>
            <a:ext cx="4041900" cy="2963400"/>
          </a:xfrm>
          <a:prstGeom prst="rect">
            <a:avLst/>
          </a:prstGeom>
          <a:noFill/>
          <a:ln>
            <a:noFill/>
          </a:ln>
        </p:spPr>
        <p:txBody>
          <a:bodyPr anchorCtr="0" anchor="t" bIns="45700" lIns="91425" spcFirstLastPara="1" rIns="91425" wrap="square" tIns="45700">
            <a:noAutofit/>
          </a:bodyPr>
          <a:lstStyle>
            <a:lvl1pPr indent="-381000" lvl="0" marL="457200" marR="0" algn="l">
              <a:spcBef>
                <a:spcPts val="480"/>
              </a:spcBef>
              <a:spcAft>
                <a:spcPts val="0"/>
              </a:spcAft>
              <a:buClr>
                <a:schemeClr val="dk2"/>
              </a:buClr>
              <a:buSzPts val="2400"/>
              <a:buFont typeface="Arial"/>
              <a:buChar char="•"/>
              <a:defRPr b="0" i="0" sz="2400" u="none" cap="none" strike="noStrike">
                <a:solidFill>
                  <a:schemeClr val="dk2"/>
                </a:solidFill>
                <a:latin typeface="Calibri"/>
                <a:ea typeface="Calibri"/>
                <a:cs typeface="Calibri"/>
                <a:sym typeface="Calibri"/>
              </a:defRPr>
            </a:lvl1pPr>
            <a:lvl2pPr indent="-355600" lvl="1" marL="914400" marR="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2pPr>
            <a:lvl3pPr indent="-342900" lvl="2" marL="13716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3pPr>
            <a:lvl4pPr indent="-330200" lvl="3" marL="1828800" marR="0" algn="l">
              <a:spcBef>
                <a:spcPts val="32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4pPr>
            <a:lvl5pPr indent="-330200" lvl="4" marL="2286000" marR="0" algn="l">
              <a:spcBef>
                <a:spcPts val="32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5pPr>
            <a:lvl6pPr indent="-330200" lvl="5" marL="27432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0" name="Google Shape;90;p21"/>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22"/>
          <p:cNvSpPr txBox="1"/>
          <p:nvPr>
            <p:ph type="title"/>
          </p:nvPr>
        </p:nvSpPr>
        <p:spPr>
          <a:xfrm>
            <a:off x="457200" y="514350"/>
            <a:ext cx="8229600" cy="742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93" name="Google Shape;93;p22"/>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3"/>
          <p:cNvSpPr txBox="1"/>
          <p:nvPr>
            <p:ph idx="12" type="sldNum"/>
          </p:nvPr>
        </p:nvSpPr>
        <p:spPr>
          <a:xfrm>
            <a:off x="32766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24"/>
          <p:cNvSpPr txBox="1"/>
          <p:nvPr>
            <p:ph type="title"/>
          </p:nvPr>
        </p:nvSpPr>
        <p:spPr>
          <a:xfrm>
            <a:off x="457201" y="438150"/>
            <a:ext cx="3008400" cy="871500"/>
          </a:xfrm>
          <a:prstGeom prst="rect">
            <a:avLst/>
          </a:prstGeom>
          <a:noFill/>
          <a:ln>
            <a:noFill/>
          </a:ln>
        </p:spPr>
        <p:txBody>
          <a:bodyPr anchorCtr="0" anchor="b" bIns="45700" lIns="91425" spcFirstLastPara="1" rIns="91425" wrap="square" tIns="45700">
            <a:noAutofit/>
          </a:bodyPr>
          <a:lstStyle>
            <a:lvl1pPr lvl="0" marR="0" algn="l">
              <a:spcBef>
                <a:spcPts val="0"/>
              </a:spcBef>
              <a:spcAft>
                <a:spcPts val="0"/>
              </a:spcAft>
              <a:buSzPts val="1400"/>
              <a:buNone/>
              <a:defRPr b="1" i="0" sz="20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98" name="Google Shape;98;p24"/>
          <p:cNvSpPr txBox="1"/>
          <p:nvPr>
            <p:ph idx="1" type="body"/>
          </p:nvPr>
        </p:nvSpPr>
        <p:spPr>
          <a:xfrm>
            <a:off x="3575050" y="438151"/>
            <a:ext cx="5111700" cy="3657600"/>
          </a:xfrm>
          <a:prstGeom prst="rect">
            <a:avLst/>
          </a:prstGeom>
          <a:noFill/>
          <a:ln>
            <a:noFill/>
          </a:ln>
        </p:spPr>
        <p:txBody>
          <a:bodyPr anchorCtr="0" anchor="t" bIns="45700" lIns="91425" spcFirstLastPara="1" rIns="91425" wrap="square" tIns="45700">
            <a:noAutofit/>
          </a:bodyPr>
          <a:lstStyle>
            <a:lvl1pPr indent="-431800" lvl="0" marL="457200" marR="0" algn="l">
              <a:spcBef>
                <a:spcPts val="640"/>
              </a:spcBef>
              <a:spcAft>
                <a:spcPts val="0"/>
              </a:spcAft>
              <a:buClr>
                <a:schemeClr val="dk2"/>
              </a:buClr>
              <a:buSzPts val="3200"/>
              <a:buFont typeface="Arial"/>
              <a:buChar char="•"/>
              <a:defRPr b="0" i="0" sz="3200" u="none" cap="none" strike="noStrike">
                <a:solidFill>
                  <a:schemeClr val="dk2"/>
                </a:solidFill>
                <a:latin typeface="Calibri"/>
                <a:ea typeface="Calibri"/>
                <a:cs typeface="Calibri"/>
                <a:sym typeface="Calibri"/>
              </a:defRPr>
            </a:lvl1pPr>
            <a:lvl2pPr indent="-406400" lvl="1" marL="914400" marR="0" algn="l">
              <a:spcBef>
                <a:spcPts val="560"/>
              </a:spcBef>
              <a:spcAft>
                <a:spcPts val="0"/>
              </a:spcAft>
              <a:buClr>
                <a:schemeClr val="dk2"/>
              </a:buClr>
              <a:buSzPts val="2800"/>
              <a:buFont typeface="Arial"/>
              <a:buChar char="–"/>
              <a:defRPr b="0" i="0" sz="2800" u="none" cap="none" strike="noStrike">
                <a:solidFill>
                  <a:schemeClr val="dk2"/>
                </a:solidFill>
                <a:latin typeface="Calibri"/>
                <a:ea typeface="Calibri"/>
                <a:cs typeface="Calibri"/>
                <a:sym typeface="Calibri"/>
              </a:defRPr>
            </a:lvl2pPr>
            <a:lvl3pPr indent="-381000" lvl="2" marL="1371600" marR="0" algn="l">
              <a:spcBef>
                <a:spcPts val="480"/>
              </a:spcBef>
              <a:spcAft>
                <a:spcPts val="0"/>
              </a:spcAft>
              <a:buClr>
                <a:schemeClr val="dk2"/>
              </a:buClr>
              <a:buSzPts val="2400"/>
              <a:buFont typeface="Arial"/>
              <a:buChar char="•"/>
              <a:defRPr b="0" i="0" sz="2400" u="none" cap="none" strike="noStrike">
                <a:solidFill>
                  <a:schemeClr val="dk2"/>
                </a:solidFill>
                <a:latin typeface="Calibri"/>
                <a:ea typeface="Calibri"/>
                <a:cs typeface="Calibri"/>
                <a:sym typeface="Calibri"/>
              </a:defRPr>
            </a:lvl3pPr>
            <a:lvl4pPr indent="-355600" lvl="3" marL="1828800" marR="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4pPr>
            <a:lvl5pPr indent="-355600" lvl="4" marL="2286000" marR="0" algn="l">
              <a:spcBef>
                <a:spcPts val="4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24"/>
          <p:cNvSpPr txBox="1"/>
          <p:nvPr>
            <p:ph idx="2" type="body"/>
          </p:nvPr>
        </p:nvSpPr>
        <p:spPr>
          <a:xfrm>
            <a:off x="457201" y="1428750"/>
            <a:ext cx="3008400" cy="2667000"/>
          </a:xfrm>
          <a:prstGeom prst="rect">
            <a:avLst/>
          </a:prstGeom>
          <a:noFill/>
          <a:ln>
            <a:noFill/>
          </a:ln>
        </p:spPr>
        <p:txBody>
          <a:bodyPr anchorCtr="0" anchor="t" bIns="45700" lIns="91425" spcFirstLastPara="1" rIns="91425" wrap="square" tIns="45700">
            <a:noAutofit/>
          </a:bodyPr>
          <a:lstStyle>
            <a:lvl1pPr indent="-228600" lvl="0" marL="457200" marR="0" algn="l">
              <a:spcBef>
                <a:spcPts val="280"/>
              </a:spcBef>
              <a:spcAft>
                <a:spcPts val="0"/>
              </a:spcAft>
              <a:buClr>
                <a:srgbClr val="006096"/>
              </a:buClr>
              <a:buSzPts val="1400"/>
              <a:buFont typeface="Arial"/>
              <a:buNone/>
              <a:defRPr b="0" i="0" sz="1400" u="none" cap="none" strike="noStrike">
                <a:solidFill>
                  <a:srgbClr val="006096"/>
                </a:solidFill>
                <a:latin typeface="Calibri"/>
                <a:ea typeface="Calibri"/>
                <a:cs typeface="Calibri"/>
                <a:sym typeface="Calibri"/>
              </a:defRPr>
            </a:lvl1pPr>
            <a:lvl2pPr indent="-228600" lvl="1" marL="914400" marR="0" algn="l">
              <a:spcBef>
                <a:spcPts val="24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2pPr>
            <a:lvl3pPr indent="-228600" lvl="2" marL="1371600" marR="0" algn="l">
              <a:spcBef>
                <a:spcPts val="200"/>
              </a:spcBef>
              <a:spcAft>
                <a:spcPts val="0"/>
              </a:spcAft>
              <a:buClr>
                <a:schemeClr val="dk2"/>
              </a:buClr>
              <a:buSzPts val="1000"/>
              <a:buFont typeface="Arial"/>
              <a:buNone/>
              <a:defRPr b="0" i="0" sz="1000" u="none" cap="none" strike="noStrike">
                <a:solidFill>
                  <a:schemeClr val="dk2"/>
                </a:solidFill>
                <a:latin typeface="Calibri"/>
                <a:ea typeface="Calibri"/>
                <a:cs typeface="Calibri"/>
                <a:sym typeface="Calibri"/>
              </a:defRPr>
            </a:lvl3pPr>
            <a:lvl4pPr indent="-228600" lvl="3" marL="1828800" marR="0" algn="l">
              <a:spcBef>
                <a:spcPts val="180"/>
              </a:spcBef>
              <a:spcAft>
                <a:spcPts val="0"/>
              </a:spcAft>
              <a:buClr>
                <a:schemeClr val="dk2"/>
              </a:buClr>
              <a:buSzPts val="900"/>
              <a:buFont typeface="Arial"/>
              <a:buNone/>
              <a:defRPr b="0" i="0" sz="900" u="none" cap="none" strike="noStrike">
                <a:solidFill>
                  <a:schemeClr val="dk2"/>
                </a:solidFill>
                <a:latin typeface="Calibri"/>
                <a:ea typeface="Calibri"/>
                <a:cs typeface="Calibri"/>
                <a:sym typeface="Calibri"/>
              </a:defRPr>
            </a:lvl4pPr>
            <a:lvl5pPr indent="-228600" lvl="4" marL="2286000" marR="0" algn="l">
              <a:spcBef>
                <a:spcPts val="180"/>
              </a:spcBef>
              <a:spcAft>
                <a:spcPts val="0"/>
              </a:spcAft>
              <a:buClr>
                <a:schemeClr val="dk2"/>
              </a:buClr>
              <a:buSzPts val="900"/>
              <a:buFont typeface="Arial"/>
              <a:buNone/>
              <a:defRPr b="0" i="0" sz="900" u="none" cap="none" strike="noStrike">
                <a:solidFill>
                  <a:schemeClr val="dk2"/>
                </a:solidFill>
                <a:latin typeface="Calibri"/>
                <a:ea typeface="Calibri"/>
                <a:cs typeface="Calibri"/>
                <a:sym typeface="Calibri"/>
              </a:defRPr>
            </a:lvl5pPr>
            <a:lvl6pPr indent="-228600" lvl="5" marL="27432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0" name="Google Shape;100;p24"/>
          <p:cNvSpPr txBox="1"/>
          <p:nvPr>
            <p:ph idx="12" type="sldNum"/>
          </p:nvPr>
        </p:nvSpPr>
        <p:spPr>
          <a:xfrm>
            <a:off x="3563998"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bg>
      <p:bgPr>
        <a:blipFill>
          <a:blip r:embed="rId2">
            <a:alphaModFix/>
          </a:blip>
          <a:stretch>
            <a:fillRect/>
          </a:stretch>
        </a:blipFill>
      </p:bgPr>
    </p:bg>
    <p:spTree>
      <p:nvGrpSpPr>
        <p:cNvPr id="101" name="Shape 101"/>
        <p:cNvGrpSpPr/>
        <p:nvPr/>
      </p:nvGrpSpPr>
      <p:grpSpPr>
        <a:xfrm>
          <a:off x="0" y="0"/>
          <a:ext cx="0" cy="0"/>
          <a:chOff x="0" y="0"/>
          <a:chExt cx="0" cy="0"/>
        </a:xfrm>
      </p:grpSpPr>
      <p:sp>
        <p:nvSpPr>
          <p:cNvPr id="102" name="Google Shape;102;p25"/>
          <p:cNvSpPr txBox="1"/>
          <p:nvPr>
            <p:ph type="title"/>
          </p:nvPr>
        </p:nvSpPr>
        <p:spPr>
          <a:xfrm>
            <a:off x="457200" y="476250"/>
            <a:ext cx="8229600" cy="742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103" name="Google Shape;103;p25"/>
          <p:cNvSpPr txBox="1"/>
          <p:nvPr>
            <p:ph idx="1" type="body"/>
          </p:nvPr>
        </p:nvSpPr>
        <p:spPr>
          <a:xfrm rot="5400000">
            <a:off x="3246450" y="-1284300"/>
            <a:ext cx="2651100" cy="8229600"/>
          </a:xfrm>
          <a:prstGeom prst="rect">
            <a:avLst/>
          </a:prstGeom>
          <a:noFill/>
          <a:ln>
            <a:noFill/>
          </a:ln>
        </p:spPr>
        <p:txBody>
          <a:bodyPr anchorCtr="0" anchor="t" bIns="45700" lIns="91425" spcFirstLastPara="1" rIns="91425" wrap="square" tIns="45700">
            <a:noAutofit/>
          </a:bodyPr>
          <a:lstStyle>
            <a:lvl1pPr indent="-342900" lvl="0" marL="4572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1pPr>
            <a:lvl2pPr indent="-342900" lvl="1" marL="9144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2pPr>
            <a:lvl3pPr indent="-342900" lvl="2" marL="13716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3pPr>
            <a:lvl4pPr indent="-342900" lvl="3" marL="18288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4pPr>
            <a:lvl5pPr indent="-342900" lvl="4" marL="22860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25"/>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26"/>
          <p:cNvSpPr txBox="1"/>
          <p:nvPr>
            <p:ph type="title"/>
          </p:nvPr>
        </p:nvSpPr>
        <p:spPr>
          <a:xfrm rot="5400000">
            <a:off x="5857680" y="1277187"/>
            <a:ext cx="3579900" cy="20574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rgbClr val="006096"/>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107" name="Google Shape;107;p26"/>
          <p:cNvSpPr txBox="1"/>
          <p:nvPr>
            <p:ph idx="1" type="body"/>
          </p:nvPr>
        </p:nvSpPr>
        <p:spPr>
          <a:xfrm rot="5400000">
            <a:off x="1677150" y="-704013"/>
            <a:ext cx="3579900" cy="6019800"/>
          </a:xfrm>
          <a:prstGeom prst="rect">
            <a:avLst/>
          </a:prstGeom>
          <a:noFill/>
          <a:ln>
            <a:noFill/>
          </a:ln>
        </p:spPr>
        <p:txBody>
          <a:bodyPr anchorCtr="0" anchor="t" bIns="45700" lIns="91425" spcFirstLastPara="1" rIns="91425" wrap="square" tIns="45700">
            <a:noAutofit/>
          </a:bodyPr>
          <a:lstStyle>
            <a:lvl1pPr indent="-342900" lvl="0" marL="4572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1pPr>
            <a:lvl2pPr indent="-342900" lvl="1" marL="9144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2pPr>
            <a:lvl3pPr indent="-342900" lvl="2" marL="13716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3pPr>
            <a:lvl4pPr indent="-342900" lvl="3" marL="18288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4pPr>
            <a:lvl5pPr indent="-342900" lvl="4" marL="22860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8" name="Google Shape;108;p26"/>
          <p:cNvSpPr txBox="1"/>
          <p:nvPr>
            <p:ph idx="12" type="sldNum"/>
          </p:nvPr>
        </p:nvSpPr>
        <p:spPr>
          <a:xfrm>
            <a:off x="33528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1pPr>
            <a:lvl2pPr indent="0" lvl="1"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2pPr>
            <a:lvl3pPr indent="0" lvl="2"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3pPr>
            <a:lvl4pPr indent="0" lvl="3"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4pPr>
            <a:lvl5pPr indent="0" lvl="4"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5pPr>
            <a:lvl6pPr indent="0" lvl="5"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6pPr>
            <a:lvl7pPr indent="0" lvl="6"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7pPr>
            <a:lvl8pPr indent="0" lvl="7"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8pPr>
            <a:lvl9pPr indent="0" lvl="8" marL="0" marR="0" algn="ctr">
              <a:spcBef>
                <a:spcPts val="0"/>
              </a:spcBef>
              <a:spcAft>
                <a:spcPts val="0"/>
              </a:spcAft>
              <a:buNone/>
              <a:defRPr b="0" i="0" sz="12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457200" y="914400"/>
            <a:ext cx="8229600" cy="7428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3200" u="none" cap="none" strike="noStrike">
                <a:solidFill>
                  <a:schemeClr val="lt1"/>
                </a:solidFill>
                <a:latin typeface="Calibri"/>
                <a:ea typeface="Calibri"/>
                <a:cs typeface="Calibri"/>
                <a:sym typeface="Calibri"/>
              </a:defRPr>
            </a:lvl1pPr>
            <a:lvl2pPr lvl="1"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2pPr>
            <a:lvl3pPr lvl="2"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3pPr>
            <a:lvl4pPr lvl="3"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4pPr>
            <a:lvl5pPr lvl="4"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5pPr>
            <a:lvl6pPr lvl="5"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6pPr>
            <a:lvl7pPr lvl="6"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7pPr>
            <a:lvl8pPr lvl="7"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8pPr>
            <a:lvl9pPr lvl="8" marR="0" algn="ctr">
              <a:spcBef>
                <a:spcPts val="0"/>
              </a:spcBef>
              <a:spcAft>
                <a:spcPts val="0"/>
              </a:spcAft>
              <a:buSzPts val="1400"/>
              <a:buNone/>
              <a:defRPr b="0" i="0" sz="3200" u="none" cap="none" strike="noStrike">
                <a:solidFill>
                  <a:schemeClr val="dk1"/>
                </a:solidFill>
                <a:latin typeface="Helvetica Neue"/>
                <a:ea typeface="Helvetica Neue"/>
                <a:cs typeface="Helvetica Neue"/>
                <a:sym typeface="Helvetica Neue"/>
              </a:defRPr>
            </a:lvl9pPr>
          </a:lstStyle>
          <a:p/>
        </p:txBody>
      </p:sp>
      <p:sp>
        <p:nvSpPr>
          <p:cNvPr id="58" name="Google Shape;58;p14"/>
          <p:cNvSpPr txBox="1"/>
          <p:nvPr>
            <p:ph idx="1" type="body"/>
          </p:nvPr>
        </p:nvSpPr>
        <p:spPr>
          <a:xfrm>
            <a:off x="457200" y="1943100"/>
            <a:ext cx="8229600" cy="2651100"/>
          </a:xfrm>
          <a:prstGeom prst="rect">
            <a:avLst/>
          </a:prstGeom>
          <a:noFill/>
          <a:ln>
            <a:noFill/>
          </a:ln>
        </p:spPr>
        <p:txBody>
          <a:bodyPr anchorCtr="0" anchor="t" bIns="45700" lIns="91425" spcFirstLastPara="1" rIns="91425" wrap="square" tIns="45700">
            <a:noAutofit/>
          </a:bodyPr>
          <a:lstStyle>
            <a:lvl1pPr indent="-342900" lvl="0" marL="4572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1pPr>
            <a:lvl2pPr indent="-342900" lvl="1" marL="9144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2pPr>
            <a:lvl3pPr indent="-342900" lvl="2" marL="13716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3pPr>
            <a:lvl4pPr indent="-342900" lvl="3" marL="18288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4pPr>
            <a:lvl5pPr indent="-342900" lvl="4" marL="2286000" marR="0" algn="l">
              <a:spcBef>
                <a:spcPts val="36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4767263"/>
            <a:ext cx="2133600" cy="2745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1pPr>
            <a:lvl2pPr indent="0" lvl="1"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2pPr>
            <a:lvl3pPr indent="0" lvl="2"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3pPr>
            <a:lvl4pPr indent="0" lvl="3"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4pPr>
            <a:lvl5pPr indent="0" lvl="4"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5pPr>
            <a:lvl6pPr indent="0" lvl="5"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6pPr>
            <a:lvl7pPr indent="0" lvl="6"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7pPr>
            <a:lvl8pPr indent="0" lvl="7"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8pPr>
            <a:lvl9pPr indent="0" lvl="8" marL="0" marR="0" algn="r">
              <a:spcBef>
                <a:spcPts val="0"/>
              </a:spcBef>
              <a:spcAft>
                <a:spcPts val="0"/>
              </a:spcAft>
              <a:buNone/>
              <a:defRPr b="0" i="0" sz="1200" u="none" cap="none" strike="noStrike">
                <a:solidFill>
                  <a:schemeClr val="dk2"/>
                </a:solidFill>
                <a:latin typeface="Helvetica Neue"/>
                <a:ea typeface="Helvetica Neue"/>
                <a:cs typeface="Helvetica Neue"/>
                <a:sym typeface="Helvetica Neue"/>
              </a:defRPr>
            </a:lvl9pPr>
          </a:lstStyle>
          <a:p>
            <a:pPr indent="0" lvl="0" marL="0" rtl="0" algn="r">
              <a:spcBef>
                <a:spcPts val="0"/>
              </a:spcBef>
              <a:spcAft>
                <a:spcPts val="0"/>
              </a:spcAft>
              <a:buNone/>
            </a:pPr>
            <a:r>
              <a:rPr lang="en"/>
              <a:t>1</a:t>
            </a:r>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3.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7"/>
          <p:cNvSpPr txBox="1"/>
          <p:nvPr/>
        </p:nvSpPr>
        <p:spPr>
          <a:xfrm>
            <a:off x="424525" y="3094675"/>
            <a:ext cx="4003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082B5"/>
                </a:solidFill>
              </a:rPr>
              <a:t>Aishwarya Chandrasekaran</a:t>
            </a:r>
            <a:endParaRPr b="1" sz="1200">
              <a:solidFill>
                <a:schemeClr val="accent4"/>
              </a:solidFill>
            </a:endParaRPr>
          </a:p>
          <a:p>
            <a:pPr indent="0" lvl="0" marL="0" rtl="0" algn="l">
              <a:spcBef>
                <a:spcPts val="0"/>
              </a:spcBef>
              <a:spcAft>
                <a:spcPts val="0"/>
              </a:spcAft>
              <a:buNone/>
            </a:pPr>
            <a:r>
              <a:rPr lang="en" sz="1200">
                <a:solidFill>
                  <a:srgbClr val="00539F"/>
                </a:solidFill>
              </a:rPr>
              <a:t>London Bielicke</a:t>
            </a:r>
            <a:endParaRPr sz="1200">
              <a:solidFill>
                <a:srgbClr val="00539F"/>
              </a:solidFill>
            </a:endParaRPr>
          </a:p>
          <a:p>
            <a:pPr indent="0" lvl="0" marL="0" rtl="0" algn="l">
              <a:spcBef>
                <a:spcPts val="0"/>
              </a:spcBef>
              <a:spcAft>
                <a:spcPts val="0"/>
              </a:spcAft>
              <a:buNone/>
            </a:pPr>
            <a:r>
              <a:rPr lang="en" sz="1200">
                <a:solidFill>
                  <a:srgbClr val="00539F"/>
                </a:solidFill>
              </a:rPr>
              <a:t>Diya Shah</a:t>
            </a:r>
            <a:endParaRPr sz="1200">
              <a:solidFill>
                <a:srgbClr val="00539F"/>
              </a:solidFill>
            </a:endParaRPr>
          </a:p>
          <a:p>
            <a:pPr indent="0" lvl="0" marL="0" rtl="0" algn="l">
              <a:spcBef>
                <a:spcPts val="0"/>
              </a:spcBef>
              <a:spcAft>
                <a:spcPts val="0"/>
              </a:spcAft>
              <a:buNone/>
            </a:pPr>
            <a:r>
              <a:rPr lang="en" sz="1200">
                <a:solidFill>
                  <a:srgbClr val="00539F"/>
                </a:solidFill>
              </a:rPr>
              <a:t>Harisha Janakiraman</a:t>
            </a:r>
            <a:endParaRPr sz="1200">
              <a:solidFill>
                <a:srgbClr val="00539F"/>
              </a:solidFill>
            </a:endParaRPr>
          </a:p>
          <a:p>
            <a:pPr indent="0" lvl="0" marL="0" rtl="0" algn="l">
              <a:spcBef>
                <a:spcPts val="0"/>
              </a:spcBef>
              <a:spcAft>
                <a:spcPts val="0"/>
              </a:spcAft>
              <a:buNone/>
            </a:pPr>
            <a:r>
              <a:rPr lang="en" sz="1200">
                <a:solidFill>
                  <a:srgbClr val="00539F"/>
                </a:solidFill>
              </a:rPr>
              <a:t>Matthew Louis Mauriello</a:t>
            </a:r>
            <a:endParaRPr sz="1200">
              <a:solidFill>
                <a:srgbClr val="00539F"/>
              </a:solidFill>
            </a:endParaRPr>
          </a:p>
        </p:txBody>
      </p:sp>
      <p:pic>
        <p:nvPicPr>
          <p:cNvPr id="114" name="Google Shape;114;p27"/>
          <p:cNvPicPr preferRelativeResize="0"/>
          <p:nvPr/>
        </p:nvPicPr>
        <p:blipFill rotWithShape="1">
          <a:blip r:embed="rId3">
            <a:alphaModFix/>
          </a:blip>
          <a:srcRect b="9346" l="15020" r="15020" t="0"/>
          <a:stretch/>
        </p:blipFill>
        <p:spPr>
          <a:xfrm>
            <a:off x="7186050" y="262575"/>
            <a:ext cx="1476774" cy="1004600"/>
          </a:xfrm>
          <a:prstGeom prst="rect">
            <a:avLst/>
          </a:prstGeom>
          <a:noFill/>
          <a:ln>
            <a:noFill/>
          </a:ln>
        </p:spPr>
      </p:pic>
      <p:sp>
        <p:nvSpPr>
          <p:cNvPr id="115" name="Google Shape;115;p27"/>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116" name="Google Shape;116;p27"/>
          <p:cNvPicPr preferRelativeResize="0"/>
          <p:nvPr/>
        </p:nvPicPr>
        <p:blipFill>
          <a:blip r:embed="rId4">
            <a:alphaModFix/>
          </a:blip>
          <a:stretch>
            <a:fillRect/>
          </a:stretch>
        </p:blipFill>
        <p:spPr>
          <a:xfrm>
            <a:off x="424525" y="366181"/>
            <a:ext cx="809701" cy="900981"/>
          </a:xfrm>
          <a:prstGeom prst="rect">
            <a:avLst/>
          </a:prstGeom>
          <a:noFill/>
          <a:ln>
            <a:noFill/>
          </a:ln>
        </p:spPr>
      </p:pic>
      <p:sp>
        <p:nvSpPr>
          <p:cNvPr id="117" name="Google Shape;117;p27"/>
          <p:cNvSpPr txBox="1"/>
          <p:nvPr/>
        </p:nvSpPr>
        <p:spPr>
          <a:xfrm>
            <a:off x="424525" y="1424625"/>
            <a:ext cx="7833000" cy="1923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2300">
                <a:solidFill>
                  <a:srgbClr val="00539F"/>
                </a:solidFill>
              </a:rPr>
              <a:t>"I spent 14 hours debugging just one assignment": Toward Computer-Mediated Personal Informatics for Computer Science Student Mental Health</a:t>
            </a:r>
            <a:endParaRPr b="1" sz="2300">
              <a:solidFill>
                <a:srgbClr val="00539F"/>
              </a:solidFill>
            </a:endParaRPr>
          </a:p>
          <a:p>
            <a:pPr indent="0" lvl="0" marL="0" rtl="0" algn="just">
              <a:spcBef>
                <a:spcPts val="0"/>
              </a:spcBef>
              <a:spcAft>
                <a:spcPts val="0"/>
              </a:spcAft>
              <a:buClr>
                <a:schemeClr val="dk1"/>
              </a:buClr>
              <a:buSzPts val="1100"/>
              <a:buFont typeface="Arial"/>
              <a:buNone/>
            </a:pPr>
            <a:r>
              <a:t/>
            </a:r>
            <a:endParaRPr b="1" sz="2300">
              <a:solidFill>
                <a:schemeClr val="dk1"/>
              </a:solidFill>
            </a:endParaRPr>
          </a:p>
          <a:p>
            <a:pPr indent="0" lvl="0" marL="0" rtl="0" algn="just">
              <a:spcBef>
                <a:spcPts val="0"/>
              </a:spcBef>
              <a:spcAft>
                <a:spcPts val="0"/>
              </a:spcAft>
              <a:buNone/>
            </a:pPr>
            <a:r>
              <a:t/>
            </a:r>
            <a:endParaRPr b="1" sz="21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ph idx="1" type="body"/>
          </p:nvPr>
        </p:nvSpPr>
        <p:spPr>
          <a:xfrm>
            <a:off x="457200" y="713800"/>
            <a:ext cx="8229600" cy="2651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a:t>Technological Support Preferences</a:t>
            </a:r>
            <a:r>
              <a:rPr lang="en"/>
              <a:t>: </a:t>
            </a:r>
            <a:r>
              <a:rPr b="1" lang="en">
                <a:solidFill>
                  <a:srgbClr val="F082B5"/>
                </a:solidFill>
              </a:rPr>
              <a:t>Real-time mental state monitoring</a:t>
            </a:r>
            <a:endParaRPr b="1">
              <a:solidFill>
                <a:srgbClr val="F082B5"/>
              </a:solidFill>
            </a:endParaRPr>
          </a:p>
        </p:txBody>
      </p:sp>
      <p:cxnSp>
        <p:nvCxnSpPr>
          <p:cNvPr id="219" name="Google Shape;219;p36"/>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220" name="Google Shape;220;p36"/>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RESULTS</a:t>
            </a:r>
            <a:endParaRPr b="1" sz="1100">
              <a:solidFill>
                <a:schemeClr val="dk2"/>
              </a:solidFill>
            </a:endParaRPr>
          </a:p>
        </p:txBody>
      </p:sp>
      <p:sp>
        <p:nvSpPr>
          <p:cNvPr id="221" name="Google Shape;221;p36"/>
          <p:cNvSpPr txBox="1"/>
          <p:nvPr/>
        </p:nvSpPr>
        <p:spPr>
          <a:xfrm>
            <a:off x="580100" y="1727375"/>
            <a:ext cx="750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a:solidFill>
                <a:srgbClr val="F082B5"/>
              </a:solidFill>
            </a:endParaRPr>
          </a:p>
        </p:txBody>
      </p:sp>
      <p:sp>
        <p:nvSpPr>
          <p:cNvPr id="222" name="Google Shape;222;p36"/>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23" name="Google Shape;223;p36"/>
          <p:cNvSpPr/>
          <p:nvPr/>
        </p:nvSpPr>
        <p:spPr>
          <a:xfrm>
            <a:off x="1696850" y="1378275"/>
            <a:ext cx="5272800" cy="2585100"/>
          </a:xfrm>
          <a:prstGeom prst="wedgeRoundRectCallout">
            <a:avLst>
              <a:gd fmla="val -20833" name="adj1"/>
              <a:gd fmla="val 62500" name="adj2"/>
              <a:gd fmla="val 0" name="adj3"/>
            </a:avLst>
          </a:prstGeom>
          <a:solidFill>
            <a:schemeClr val="lt1"/>
          </a:solidFill>
          <a:ln cap="flat" cmpd="sng" w="9525">
            <a:solidFill>
              <a:srgbClr val="F9BEF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i="1">
              <a:solidFill>
                <a:srgbClr val="F082B5"/>
              </a:solidFill>
            </a:endParaRPr>
          </a:p>
          <a:p>
            <a:pPr indent="0" lvl="0" marL="0" rtl="0" algn="just">
              <a:spcBef>
                <a:spcPts val="0"/>
              </a:spcBef>
              <a:spcAft>
                <a:spcPts val="0"/>
              </a:spcAft>
              <a:buClr>
                <a:schemeClr val="dk1"/>
              </a:buClr>
              <a:buSzPts val="1100"/>
              <a:buFont typeface="Arial"/>
              <a:buNone/>
            </a:pPr>
            <a:r>
              <a:rPr i="1" lang="en">
                <a:solidFill>
                  <a:schemeClr val="dk2"/>
                </a:solidFill>
              </a:rPr>
              <a:t>“I think one of the big things is, if I would notice that</a:t>
            </a:r>
            <a:r>
              <a:rPr i="1" lang="en">
                <a:solidFill>
                  <a:schemeClr val="dk1"/>
                </a:solidFill>
              </a:rPr>
              <a:t> </a:t>
            </a:r>
            <a:r>
              <a:rPr b="1" i="1" lang="en">
                <a:solidFill>
                  <a:srgbClr val="F082B5"/>
                </a:solidFill>
              </a:rPr>
              <a:t>I’m at a volatile state</a:t>
            </a:r>
            <a:r>
              <a:rPr i="1" lang="en">
                <a:solidFill>
                  <a:schemeClr val="dk1"/>
                </a:solidFill>
              </a:rPr>
              <a:t> </a:t>
            </a:r>
            <a:r>
              <a:rPr i="1" lang="en">
                <a:solidFill>
                  <a:schemeClr val="dk2"/>
                </a:solidFill>
              </a:rPr>
              <a:t>where it’s not too good, </a:t>
            </a:r>
            <a:r>
              <a:rPr b="1" i="1" lang="en">
                <a:solidFill>
                  <a:srgbClr val="F082B5"/>
                </a:solidFill>
              </a:rPr>
              <a:t>it might be an indication that it is time to take a five minute break</a:t>
            </a:r>
            <a:r>
              <a:rPr i="1" lang="en">
                <a:solidFill>
                  <a:schemeClr val="dk1"/>
                </a:solidFill>
              </a:rPr>
              <a:t>, </a:t>
            </a:r>
            <a:r>
              <a:rPr i="1" lang="en">
                <a:solidFill>
                  <a:schemeClr val="dk2"/>
                </a:solidFill>
              </a:rPr>
              <a:t>[...] because I feel with programming, you can get stuck in this idea that you have to get it done all in one go. And that’s usually just not the case.”</a:t>
            </a:r>
            <a:br>
              <a:rPr i="1" lang="en">
                <a:solidFill>
                  <a:schemeClr val="dk2"/>
                </a:solidFill>
              </a:rPr>
            </a:br>
            <a:endParaRPr i="1">
              <a:solidFill>
                <a:schemeClr val="dk2"/>
              </a:solidFill>
            </a:endParaRPr>
          </a:p>
          <a:p>
            <a:pPr indent="0" lvl="0" marL="0" rtl="0" algn="ctr">
              <a:spcBef>
                <a:spcPts val="0"/>
              </a:spcBef>
              <a:spcAft>
                <a:spcPts val="0"/>
              </a:spcAft>
              <a:buClr>
                <a:schemeClr val="dk1"/>
              </a:buClr>
              <a:buSzPts val="1100"/>
              <a:buFont typeface="Arial"/>
              <a:buNone/>
            </a:pPr>
            <a:r>
              <a:rPr b="1" i="1" lang="en">
                <a:solidFill>
                  <a:srgbClr val="F082B5"/>
                </a:solidFill>
              </a:rPr>
              <a:t>-P18</a:t>
            </a:r>
            <a:endParaRPr b="1" i="1">
              <a:solidFill>
                <a:srgbClr val="F082B5"/>
              </a:solidFill>
            </a:endParaRPr>
          </a:p>
          <a:p>
            <a:pPr indent="0" lvl="0" marL="0" rtl="0" algn="ctr">
              <a:spcBef>
                <a:spcPts val="0"/>
              </a:spcBef>
              <a:spcAft>
                <a:spcPts val="0"/>
              </a:spcAft>
              <a:buNone/>
            </a:pPr>
            <a:r>
              <a:t/>
            </a:r>
            <a:endParaRPr i="1">
              <a:solidFill>
                <a:srgbClr val="F082B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idx="1" type="body"/>
          </p:nvPr>
        </p:nvSpPr>
        <p:spPr>
          <a:xfrm>
            <a:off x="457200" y="659550"/>
            <a:ext cx="8229600" cy="28017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a:t>Technological Support Preferences</a:t>
            </a:r>
            <a:r>
              <a:rPr lang="en"/>
              <a:t>: </a:t>
            </a:r>
            <a:r>
              <a:rPr b="1" lang="en">
                <a:solidFill>
                  <a:srgbClr val="F082B5"/>
                </a:solidFill>
              </a:rPr>
              <a:t>Contextual monitoring</a:t>
            </a:r>
            <a:endParaRPr b="1">
              <a:solidFill>
                <a:srgbClr val="F082B5"/>
              </a:solidFill>
            </a:endParaRPr>
          </a:p>
          <a:p>
            <a:pPr indent="0" lvl="0" marL="0" rtl="0" algn="l">
              <a:spcBef>
                <a:spcPts val="360"/>
              </a:spcBef>
              <a:spcAft>
                <a:spcPts val="0"/>
              </a:spcAft>
              <a:buNone/>
            </a:pPr>
            <a:r>
              <a:t/>
            </a:r>
            <a:endParaRPr/>
          </a:p>
          <a:p>
            <a:pPr indent="0" lvl="0" marL="0" rtl="0" algn="l">
              <a:spcBef>
                <a:spcPts val="360"/>
              </a:spcBef>
              <a:spcAft>
                <a:spcPts val="0"/>
              </a:spcAft>
              <a:buNone/>
            </a:pPr>
            <a:br>
              <a:rPr lang="en"/>
            </a:br>
            <a:endParaRPr/>
          </a:p>
          <a:p>
            <a:pPr indent="-330200" lvl="0" marL="457200" rtl="0" algn="l">
              <a:spcBef>
                <a:spcPts val="360"/>
              </a:spcBef>
              <a:spcAft>
                <a:spcPts val="0"/>
              </a:spcAft>
              <a:buSzPts val="1600"/>
              <a:buChar char="●"/>
            </a:pPr>
            <a:r>
              <a:rPr lang="en" sz="1600"/>
              <a:t>Activity</a:t>
            </a:r>
            <a:r>
              <a:rPr lang="en" sz="1600"/>
              <a:t>-level data</a:t>
            </a:r>
            <a:br>
              <a:rPr lang="en" sz="1600"/>
            </a:br>
            <a:endParaRPr sz="1600"/>
          </a:p>
          <a:p>
            <a:pPr indent="-330200" lvl="0" marL="457200" rtl="0" algn="l">
              <a:spcBef>
                <a:spcPts val="0"/>
              </a:spcBef>
              <a:spcAft>
                <a:spcPts val="0"/>
              </a:spcAft>
              <a:buSzPts val="1600"/>
              <a:buChar char="●"/>
            </a:pPr>
            <a:r>
              <a:rPr lang="en" sz="1600"/>
              <a:t>Peripheral data</a:t>
            </a:r>
            <a:br>
              <a:rPr lang="en" sz="1600"/>
            </a:br>
            <a:endParaRPr sz="1600"/>
          </a:p>
          <a:p>
            <a:pPr indent="-330200" lvl="0" marL="457200" rtl="0" algn="l">
              <a:spcBef>
                <a:spcPts val="0"/>
              </a:spcBef>
              <a:spcAft>
                <a:spcPts val="0"/>
              </a:spcAft>
              <a:buSzPts val="1600"/>
              <a:buChar char="●"/>
            </a:pPr>
            <a:r>
              <a:rPr lang="en" sz="1600"/>
              <a:t>Other - Time of day</a:t>
            </a:r>
            <a:endParaRPr sz="1600"/>
          </a:p>
        </p:txBody>
      </p:sp>
      <p:cxnSp>
        <p:nvCxnSpPr>
          <p:cNvPr id="229" name="Google Shape;229;p37"/>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230" name="Google Shape;230;p37"/>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RESULTS</a:t>
            </a:r>
            <a:endParaRPr b="1" sz="1100">
              <a:solidFill>
                <a:schemeClr val="dk2"/>
              </a:solidFill>
            </a:endParaRPr>
          </a:p>
        </p:txBody>
      </p:sp>
      <p:sp>
        <p:nvSpPr>
          <p:cNvPr id="231" name="Google Shape;231;p37"/>
          <p:cNvSpPr txBox="1"/>
          <p:nvPr/>
        </p:nvSpPr>
        <p:spPr>
          <a:xfrm>
            <a:off x="3624000" y="1552650"/>
            <a:ext cx="5257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a:solidFill>
                <a:srgbClr val="F082B5"/>
              </a:solidFill>
            </a:endParaRPr>
          </a:p>
        </p:txBody>
      </p:sp>
      <p:sp>
        <p:nvSpPr>
          <p:cNvPr id="232" name="Google Shape;232;p37"/>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33" name="Google Shape;233;p37"/>
          <p:cNvSpPr/>
          <p:nvPr/>
        </p:nvSpPr>
        <p:spPr>
          <a:xfrm>
            <a:off x="3261675" y="1407425"/>
            <a:ext cx="5272800" cy="2585100"/>
          </a:xfrm>
          <a:prstGeom prst="wedgeRoundRectCallout">
            <a:avLst>
              <a:gd fmla="val -20833" name="adj1"/>
              <a:gd fmla="val 62500" name="adj2"/>
              <a:gd fmla="val 0" name="adj3"/>
            </a:avLst>
          </a:prstGeom>
          <a:solidFill>
            <a:schemeClr val="lt1"/>
          </a:solidFill>
          <a:ln cap="flat" cmpd="sng" w="9525">
            <a:solidFill>
              <a:srgbClr val="F9BEF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i="1">
              <a:solidFill>
                <a:srgbClr val="F082B5"/>
              </a:solidFill>
            </a:endParaRPr>
          </a:p>
          <a:p>
            <a:pPr indent="0" lvl="0" marL="0" rtl="0" algn="just">
              <a:spcBef>
                <a:spcPts val="0"/>
              </a:spcBef>
              <a:spcAft>
                <a:spcPts val="0"/>
              </a:spcAft>
              <a:buClr>
                <a:schemeClr val="dk1"/>
              </a:buClr>
              <a:buSzPts val="1100"/>
              <a:buFont typeface="Arial"/>
              <a:buNone/>
            </a:pPr>
            <a:r>
              <a:rPr i="1" lang="en">
                <a:solidFill>
                  <a:schemeClr val="dk2"/>
                </a:solidFill>
              </a:rPr>
              <a:t>“So I would say, this was something that came to my mind based on the way you were typing the keys sometimes. Because</a:t>
            </a:r>
            <a:r>
              <a:rPr i="1" lang="en">
                <a:solidFill>
                  <a:schemeClr val="dk1"/>
                </a:solidFill>
              </a:rPr>
              <a:t> </a:t>
            </a:r>
            <a:r>
              <a:rPr b="1" i="1" lang="en">
                <a:solidFill>
                  <a:srgbClr val="F082B5"/>
                </a:solidFill>
              </a:rPr>
              <a:t>I would tap them hard or tap them fast</a:t>
            </a:r>
            <a:r>
              <a:rPr i="1" lang="en">
                <a:solidFill>
                  <a:schemeClr val="dk1"/>
                </a:solidFill>
              </a:rPr>
              <a:t> </a:t>
            </a:r>
            <a:r>
              <a:rPr i="1" lang="en">
                <a:solidFill>
                  <a:schemeClr val="dk2"/>
                </a:solidFill>
              </a:rPr>
              <a:t>if I’m stressed or doing some programming tasks, and I’m not able to achieve that task, or</a:t>
            </a:r>
            <a:r>
              <a:rPr i="1" lang="en">
                <a:solidFill>
                  <a:schemeClr val="dk1"/>
                </a:solidFill>
              </a:rPr>
              <a:t> </a:t>
            </a:r>
            <a:r>
              <a:rPr b="1" i="1" lang="en">
                <a:solidFill>
                  <a:srgbClr val="F082B5"/>
                </a:solidFill>
              </a:rPr>
              <a:t>maybe bang that space bar, identify those patterns,</a:t>
            </a:r>
            <a:r>
              <a:rPr i="1" lang="en">
                <a:solidFill>
                  <a:schemeClr val="dk1"/>
                </a:solidFill>
              </a:rPr>
              <a:t> </a:t>
            </a:r>
            <a:r>
              <a:rPr i="1" lang="en">
                <a:solidFill>
                  <a:schemeClr val="dk2"/>
                </a:solidFill>
              </a:rPr>
              <a:t>if possible.”</a:t>
            </a:r>
            <a:br>
              <a:rPr i="1" lang="en">
                <a:solidFill>
                  <a:schemeClr val="dk2"/>
                </a:solidFill>
              </a:rPr>
            </a:br>
            <a:endParaRPr i="1">
              <a:solidFill>
                <a:schemeClr val="dk2"/>
              </a:solidFill>
            </a:endParaRPr>
          </a:p>
          <a:p>
            <a:pPr indent="0" lvl="0" marL="0" rtl="0" algn="ctr">
              <a:spcBef>
                <a:spcPts val="0"/>
              </a:spcBef>
              <a:spcAft>
                <a:spcPts val="0"/>
              </a:spcAft>
              <a:buClr>
                <a:schemeClr val="dk1"/>
              </a:buClr>
              <a:buSzPts val="1100"/>
              <a:buFont typeface="Arial"/>
              <a:buNone/>
            </a:pPr>
            <a:r>
              <a:rPr b="1" i="1" lang="en">
                <a:solidFill>
                  <a:srgbClr val="F082B5"/>
                </a:solidFill>
              </a:rPr>
              <a:t>-P12</a:t>
            </a:r>
            <a:endParaRPr i="1">
              <a:solidFill>
                <a:srgbClr val="F082B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idx="1" type="body"/>
          </p:nvPr>
        </p:nvSpPr>
        <p:spPr>
          <a:xfrm>
            <a:off x="457200" y="691700"/>
            <a:ext cx="8229600" cy="2651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a:t>Technological Support Preferences</a:t>
            </a:r>
            <a:r>
              <a:rPr lang="en"/>
              <a:t>: </a:t>
            </a:r>
            <a:r>
              <a:rPr b="1" lang="en">
                <a:solidFill>
                  <a:srgbClr val="F082B5"/>
                </a:solidFill>
              </a:rPr>
              <a:t>Visualization dashboard</a:t>
            </a:r>
            <a:endParaRPr b="1">
              <a:solidFill>
                <a:srgbClr val="F082B5"/>
              </a:solidFill>
            </a:endParaRPr>
          </a:p>
        </p:txBody>
      </p:sp>
      <p:cxnSp>
        <p:nvCxnSpPr>
          <p:cNvPr id="239" name="Google Shape;239;p38"/>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240" name="Google Shape;240;p38"/>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RESULTS</a:t>
            </a:r>
            <a:endParaRPr b="1" sz="1100">
              <a:solidFill>
                <a:schemeClr val="dk2"/>
              </a:solidFill>
            </a:endParaRPr>
          </a:p>
        </p:txBody>
      </p:sp>
      <p:sp>
        <p:nvSpPr>
          <p:cNvPr id="241" name="Google Shape;241;p38"/>
          <p:cNvSpPr txBox="1"/>
          <p:nvPr/>
        </p:nvSpPr>
        <p:spPr>
          <a:xfrm>
            <a:off x="580100" y="1727375"/>
            <a:ext cx="750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a:solidFill>
                <a:srgbClr val="F082B5"/>
              </a:solidFill>
            </a:endParaRPr>
          </a:p>
        </p:txBody>
      </p:sp>
      <p:sp>
        <p:nvSpPr>
          <p:cNvPr id="242" name="Google Shape;242;p38"/>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43" name="Google Shape;243;p38"/>
          <p:cNvSpPr/>
          <p:nvPr/>
        </p:nvSpPr>
        <p:spPr>
          <a:xfrm>
            <a:off x="2085625" y="1378275"/>
            <a:ext cx="5272800" cy="2585100"/>
          </a:xfrm>
          <a:prstGeom prst="wedgeRoundRectCallout">
            <a:avLst>
              <a:gd fmla="val -20833" name="adj1"/>
              <a:gd fmla="val 62500" name="adj2"/>
              <a:gd fmla="val 0" name="adj3"/>
            </a:avLst>
          </a:prstGeom>
          <a:solidFill>
            <a:schemeClr val="lt1"/>
          </a:solidFill>
          <a:ln cap="flat" cmpd="sng" w="9525">
            <a:solidFill>
              <a:srgbClr val="F9BEF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i="1">
              <a:solidFill>
                <a:srgbClr val="F082B5"/>
              </a:solidFill>
            </a:endParaRPr>
          </a:p>
          <a:p>
            <a:pPr indent="0" lvl="0" marL="0" rtl="0" algn="just">
              <a:spcBef>
                <a:spcPts val="0"/>
              </a:spcBef>
              <a:spcAft>
                <a:spcPts val="0"/>
              </a:spcAft>
              <a:buClr>
                <a:schemeClr val="dk1"/>
              </a:buClr>
              <a:buSzPts val="1100"/>
              <a:buFont typeface="Arial"/>
              <a:buNone/>
            </a:pPr>
            <a:r>
              <a:rPr i="1" lang="en">
                <a:solidFill>
                  <a:schemeClr val="dk2"/>
                </a:solidFill>
              </a:rPr>
              <a:t>“Maybe some kind of </a:t>
            </a:r>
            <a:r>
              <a:rPr b="1" i="1" lang="en">
                <a:solidFill>
                  <a:srgbClr val="F082B5"/>
                </a:solidFill>
              </a:rPr>
              <a:t>symbol representing how you’re feeling</a:t>
            </a:r>
            <a:r>
              <a:rPr i="1" lang="en">
                <a:solidFill>
                  <a:schemeClr val="dk1"/>
                </a:solidFill>
              </a:rPr>
              <a:t>, </a:t>
            </a:r>
            <a:r>
              <a:rPr i="1" lang="en">
                <a:solidFill>
                  <a:schemeClr val="dk2"/>
                </a:solidFill>
              </a:rPr>
              <a:t>like a little smiley face or a frowny face or, you know, stressed out a face or something that would maybe </a:t>
            </a:r>
            <a:r>
              <a:rPr b="1" i="1" lang="en">
                <a:solidFill>
                  <a:srgbClr val="F082B5"/>
                </a:solidFill>
              </a:rPr>
              <a:t>alert you if you were getting too stressed out</a:t>
            </a:r>
            <a:r>
              <a:rPr i="1" lang="en">
                <a:solidFill>
                  <a:schemeClr val="dk1"/>
                </a:solidFill>
              </a:rPr>
              <a:t> </a:t>
            </a:r>
            <a:r>
              <a:rPr i="1" lang="en">
                <a:solidFill>
                  <a:schemeClr val="dk2"/>
                </a:solidFill>
              </a:rPr>
              <a:t>or something and say, go take a 10-minute break… I think something like that would be would be very beneficial.”</a:t>
            </a:r>
            <a:br>
              <a:rPr i="1" lang="en">
                <a:solidFill>
                  <a:schemeClr val="dk1"/>
                </a:solidFill>
              </a:rPr>
            </a:br>
            <a:endParaRPr i="1">
              <a:solidFill>
                <a:schemeClr val="dk1"/>
              </a:solidFill>
            </a:endParaRPr>
          </a:p>
          <a:p>
            <a:pPr indent="0" lvl="0" marL="0" rtl="0" algn="ctr">
              <a:spcBef>
                <a:spcPts val="0"/>
              </a:spcBef>
              <a:spcAft>
                <a:spcPts val="0"/>
              </a:spcAft>
              <a:buClr>
                <a:schemeClr val="dk1"/>
              </a:buClr>
              <a:buSzPts val="1100"/>
              <a:buFont typeface="Arial"/>
              <a:buNone/>
            </a:pPr>
            <a:r>
              <a:rPr b="1" i="1" lang="en">
                <a:solidFill>
                  <a:srgbClr val="F082B5"/>
                </a:solidFill>
              </a:rPr>
              <a:t>-P01</a:t>
            </a:r>
            <a:endParaRPr b="1" i="1">
              <a:solidFill>
                <a:srgbClr val="F082B5"/>
              </a:solidFill>
            </a:endParaRPr>
          </a:p>
          <a:p>
            <a:pPr indent="0" lvl="0" marL="0" rtl="0" algn="ctr">
              <a:spcBef>
                <a:spcPts val="0"/>
              </a:spcBef>
              <a:spcAft>
                <a:spcPts val="0"/>
              </a:spcAft>
              <a:buNone/>
            </a:pPr>
            <a:r>
              <a:t/>
            </a:r>
            <a:endParaRPr i="1">
              <a:solidFill>
                <a:srgbClr val="F082B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idx="1" type="body"/>
          </p:nvPr>
        </p:nvSpPr>
        <p:spPr>
          <a:xfrm>
            <a:off x="5247925" y="1067750"/>
            <a:ext cx="3777900" cy="2651100"/>
          </a:xfrm>
          <a:prstGeom prst="rect">
            <a:avLst/>
          </a:prstGeom>
        </p:spPr>
        <p:txBody>
          <a:bodyPr anchorCtr="0" anchor="t" bIns="45700" lIns="91425" spcFirstLastPara="1" rIns="91425" wrap="square" tIns="45700">
            <a:noAutofit/>
          </a:bodyPr>
          <a:lstStyle/>
          <a:p>
            <a:pPr indent="-317500" lvl="0" marL="457200" rtl="0" algn="just">
              <a:spcBef>
                <a:spcPts val="360"/>
              </a:spcBef>
              <a:spcAft>
                <a:spcPts val="0"/>
              </a:spcAft>
              <a:buSzPts val="1400"/>
              <a:buAutoNum type="arabicPeriod"/>
            </a:pPr>
            <a:r>
              <a:rPr b="1" lang="en" sz="1400">
                <a:solidFill>
                  <a:srgbClr val="F082B5"/>
                </a:solidFill>
              </a:rPr>
              <a:t>Automated Emotion Recognition (AER)</a:t>
            </a:r>
            <a:r>
              <a:rPr lang="en" sz="1400"/>
              <a:t> using two state of the art Computer Vision models (RMN and DeepFace)</a:t>
            </a:r>
            <a:br>
              <a:rPr lang="en" sz="1400"/>
            </a:br>
            <a:endParaRPr sz="1400"/>
          </a:p>
          <a:p>
            <a:pPr indent="-317500" lvl="0" marL="457200" rtl="0" algn="just">
              <a:spcBef>
                <a:spcPts val="0"/>
              </a:spcBef>
              <a:spcAft>
                <a:spcPts val="0"/>
              </a:spcAft>
              <a:buClr>
                <a:srgbClr val="00539F"/>
              </a:buClr>
              <a:buSzPts val="1400"/>
              <a:buAutoNum type="arabicPeriod"/>
            </a:pPr>
            <a:r>
              <a:rPr b="1" lang="en" sz="1400">
                <a:solidFill>
                  <a:srgbClr val="F082B5"/>
                </a:solidFill>
              </a:rPr>
              <a:t>Context Logging</a:t>
            </a:r>
            <a:endParaRPr b="1" sz="1400">
              <a:solidFill>
                <a:srgbClr val="F082B5"/>
              </a:solidFill>
            </a:endParaRPr>
          </a:p>
          <a:p>
            <a:pPr indent="-317500" lvl="1" marL="914400" rtl="0" algn="just">
              <a:spcBef>
                <a:spcPts val="0"/>
              </a:spcBef>
              <a:spcAft>
                <a:spcPts val="0"/>
              </a:spcAft>
              <a:buSzPts val="1400"/>
              <a:buAutoNum type="alphaLcPeriod"/>
            </a:pPr>
            <a:r>
              <a:rPr lang="en" sz="1400"/>
              <a:t>Key Logger </a:t>
            </a:r>
            <a:endParaRPr sz="1400"/>
          </a:p>
          <a:p>
            <a:pPr indent="-317500" lvl="1" marL="914400" rtl="0" algn="just">
              <a:spcBef>
                <a:spcPts val="0"/>
              </a:spcBef>
              <a:spcAft>
                <a:spcPts val="0"/>
              </a:spcAft>
              <a:buSzPts val="1400"/>
              <a:buAutoNum type="alphaLcPeriod"/>
            </a:pPr>
            <a:r>
              <a:rPr lang="en" sz="1400"/>
              <a:t>Mouse Logger </a:t>
            </a:r>
            <a:endParaRPr sz="1400"/>
          </a:p>
          <a:p>
            <a:pPr indent="-317500" lvl="1" marL="914400" rtl="0" algn="just">
              <a:spcBef>
                <a:spcPts val="0"/>
              </a:spcBef>
              <a:spcAft>
                <a:spcPts val="0"/>
              </a:spcAft>
              <a:buSzPts val="1400"/>
              <a:buAutoNum type="alphaLcPeriod"/>
            </a:pPr>
            <a:r>
              <a:rPr lang="en" sz="1400"/>
              <a:t>Application Logger</a:t>
            </a:r>
            <a:br>
              <a:rPr lang="en" sz="1400"/>
            </a:br>
            <a:endParaRPr sz="1400"/>
          </a:p>
          <a:p>
            <a:pPr indent="-317500" lvl="0" marL="457200" rtl="0" algn="just">
              <a:spcBef>
                <a:spcPts val="0"/>
              </a:spcBef>
              <a:spcAft>
                <a:spcPts val="0"/>
              </a:spcAft>
              <a:buSzPts val="1400"/>
              <a:buAutoNum type="arabicPeriod"/>
            </a:pPr>
            <a:r>
              <a:rPr b="1" lang="en" sz="1400">
                <a:solidFill>
                  <a:srgbClr val="F082B5"/>
                </a:solidFill>
              </a:rPr>
              <a:t>Experience Sampling Surveys</a:t>
            </a:r>
            <a:r>
              <a:rPr lang="en" sz="1400"/>
              <a:t> </a:t>
            </a:r>
            <a:endParaRPr sz="1400"/>
          </a:p>
          <a:p>
            <a:pPr indent="0" lvl="0" marL="457200" rtl="0" algn="just">
              <a:spcBef>
                <a:spcPts val="360"/>
              </a:spcBef>
              <a:spcAft>
                <a:spcPts val="0"/>
              </a:spcAft>
              <a:buNone/>
            </a:pPr>
            <a:r>
              <a:rPr lang="en" sz="1400"/>
              <a:t>To collect stress, ground truth emotion, and associated context such as task</a:t>
            </a:r>
            <a:br>
              <a:rPr lang="en" sz="1400"/>
            </a:br>
            <a:endParaRPr sz="1400"/>
          </a:p>
          <a:p>
            <a:pPr indent="-317500" lvl="0" marL="457200" rtl="0" algn="just">
              <a:spcBef>
                <a:spcPts val="360"/>
              </a:spcBef>
              <a:spcAft>
                <a:spcPts val="0"/>
              </a:spcAft>
              <a:buSzPts val="1400"/>
              <a:buAutoNum type="arabicPeriod"/>
            </a:pPr>
            <a:r>
              <a:rPr b="1" lang="en" sz="1400">
                <a:solidFill>
                  <a:srgbClr val="F082B5"/>
                </a:solidFill>
              </a:rPr>
              <a:t>Personal Informatics Dashboard</a:t>
            </a:r>
            <a:r>
              <a:rPr lang="en" sz="1400"/>
              <a:t> </a:t>
            </a:r>
            <a:endParaRPr sz="1400"/>
          </a:p>
        </p:txBody>
      </p:sp>
      <p:cxnSp>
        <p:nvCxnSpPr>
          <p:cNvPr id="249" name="Google Shape;249;p39"/>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250" name="Google Shape;250;p39"/>
          <p:cNvSpPr txBox="1"/>
          <p:nvPr/>
        </p:nvSpPr>
        <p:spPr>
          <a:xfrm>
            <a:off x="217175" y="185500"/>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EMOTIONSTREAM</a:t>
            </a:r>
            <a:endParaRPr b="1" sz="1100">
              <a:solidFill>
                <a:schemeClr val="dk2"/>
              </a:solidFill>
            </a:endParaRPr>
          </a:p>
        </p:txBody>
      </p:sp>
      <p:pic>
        <p:nvPicPr>
          <p:cNvPr id="251" name="Google Shape;251;p39"/>
          <p:cNvPicPr preferRelativeResize="0"/>
          <p:nvPr/>
        </p:nvPicPr>
        <p:blipFill>
          <a:blip r:embed="rId3">
            <a:alphaModFix/>
          </a:blip>
          <a:stretch>
            <a:fillRect/>
          </a:stretch>
        </p:blipFill>
        <p:spPr>
          <a:xfrm>
            <a:off x="0" y="539500"/>
            <a:ext cx="5247923" cy="3464449"/>
          </a:xfrm>
          <a:prstGeom prst="rect">
            <a:avLst/>
          </a:prstGeom>
          <a:noFill/>
          <a:ln>
            <a:noFill/>
          </a:ln>
        </p:spPr>
      </p:pic>
      <p:sp>
        <p:nvSpPr>
          <p:cNvPr id="252" name="Google Shape;252;p39"/>
          <p:cNvSpPr txBox="1"/>
          <p:nvPr/>
        </p:nvSpPr>
        <p:spPr>
          <a:xfrm>
            <a:off x="334275" y="3879625"/>
            <a:ext cx="4816800" cy="431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800">
                <a:solidFill>
                  <a:schemeClr val="dk2"/>
                </a:solidFill>
                <a:latin typeface="Calibri"/>
                <a:ea typeface="Calibri"/>
                <a:cs typeface="Calibri"/>
                <a:sym typeface="Calibri"/>
              </a:rPr>
              <a:t>Figure 1. Interface Design of EmotionStream. (A) The Consent and Initialization View, (B) Pre-Session View, (C) Contextual Self-Reflection View, (E) Post-Session Insight View, along with visualization dashboard (D)</a:t>
            </a:r>
            <a:endParaRPr sz="800">
              <a:solidFill>
                <a:schemeClr val="dk2"/>
              </a:solidFill>
              <a:latin typeface="Calibri"/>
              <a:ea typeface="Calibri"/>
              <a:cs typeface="Calibri"/>
              <a:sym typeface="Calibri"/>
            </a:endParaRPr>
          </a:p>
        </p:txBody>
      </p:sp>
      <p:sp>
        <p:nvSpPr>
          <p:cNvPr id="253" name="Google Shape;253;p39"/>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cxnSp>
        <p:nvCxnSpPr>
          <p:cNvPr id="258" name="Google Shape;258;p40"/>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259" name="Google Shape;259;p40"/>
          <p:cNvSpPr txBox="1"/>
          <p:nvPr/>
        </p:nvSpPr>
        <p:spPr>
          <a:xfrm>
            <a:off x="217175" y="220375"/>
            <a:ext cx="2256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EMOTIONSTREAM</a:t>
            </a:r>
            <a:r>
              <a:rPr b="1" lang="en" sz="1100">
                <a:solidFill>
                  <a:schemeClr val="dk2"/>
                </a:solidFill>
              </a:rPr>
              <a:t>: METHOD</a:t>
            </a:r>
            <a:endParaRPr b="1" sz="1100">
              <a:solidFill>
                <a:schemeClr val="dk2"/>
              </a:solidFill>
            </a:endParaRPr>
          </a:p>
        </p:txBody>
      </p:sp>
      <p:sp>
        <p:nvSpPr>
          <p:cNvPr id="260" name="Google Shape;260;p40"/>
          <p:cNvSpPr txBox="1"/>
          <p:nvPr/>
        </p:nvSpPr>
        <p:spPr>
          <a:xfrm>
            <a:off x="1818850" y="778538"/>
            <a:ext cx="5014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rPr>
              <a:t>METHOD: EMOTIONSTREAM TOOL EVALUATION</a:t>
            </a:r>
            <a:endParaRPr b="1" sz="1600">
              <a:solidFill>
                <a:schemeClr val="dk2"/>
              </a:solidFill>
            </a:endParaRPr>
          </a:p>
        </p:txBody>
      </p:sp>
      <p:pic>
        <p:nvPicPr>
          <p:cNvPr id="261" name="Google Shape;261;p40"/>
          <p:cNvPicPr preferRelativeResize="0"/>
          <p:nvPr/>
        </p:nvPicPr>
        <p:blipFill rotWithShape="1">
          <a:blip r:embed="rId3">
            <a:alphaModFix/>
          </a:blip>
          <a:srcRect b="17273" l="0" r="0" t="0"/>
          <a:stretch/>
        </p:blipFill>
        <p:spPr>
          <a:xfrm>
            <a:off x="6400989" y="1412775"/>
            <a:ext cx="1463012" cy="1210300"/>
          </a:xfrm>
          <a:prstGeom prst="rect">
            <a:avLst/>
          </a:prstGeom>
          <a:noFill/>
          <a:ln>
            <a:noFill/>
          </a:ln>
        </p:spPr>
      </p:pic>
      <p:sp>
        <p:nvSpPr>
          <p:cNvPr id="262" name="Google Shape;262;p40"/>
          <p:cNvSpPr txBox="1"/>
          <p:nvPr/>
        </p:nvSpPr>
        <p:spPr>
          <a:xfrm>
            <a:off x="1075038" y="2826200"/>
            <a:ext cx="18729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One week</a:t>
            </a:r>
            <a:r>
              <a:rPr b="1" lang="en">
                <a:latin typeface="Calibri"/>
                <a:ea typeface="Calibri"/>
                <a:cs typeface="Calibri"/>
                <a:sym typeface="Calibri"/>
              </a:rPr>
              <a:t> </a:t>
            </a:r>
            <a:r>
              <a:rPr lang="en">
                <a:solidFill>
                  <a:schemeClr val="dk2"/>
                </a:solidFill>
                <a:latin typeface="Calibri"/>
                <a:ea typeface="Calibri"/>
                <a:cs typeface="Calibri"/>
                <a:sym typeface="Calibri"/>
              </a:rPr>
              <a:t>in-the-wild naturalistic study during </a:t>
            </a:r>
            <a:r>
              <a:rPr b="1" lang="en">
                <a:solidFill>
                  <a:srgbClr val="F082B5"/>
                </a:solidFill>
                <a:latin typeface="Calibri"/>
                <a:ea typeface="Calibri"/>
                <a:cs typeface="Calibri"/>
                <a:sym typeface="Calibri"/>
              </a:rPr>
              <a:t>out-of-classroom academic</a:t>
            </a:r>
            <a:r>
              <a:rPr lang="en">
                <a:solidFill>
                  <a:schemeClr val="dk2"/>
                </a:solidFill>
                <a:latin typeface="Calibri"/>
                <a:ea typeface="Calibri"/>
                <a:cs typeface="Calibri"/>
                <a:sym typeface="Calibri"/>
              </a:rPr>
              <a:t> activities</a:t>
            </a:r>
            <a:endParaRPr>
              <a:solidFill>
                <a:schemeClr val="dk2"/>
              </a:solidFill>
              <a:latin typeface="Calibri"/>
              <a:ea typeface="Calibri"/>
              <a:cs typeface="Calibri"/>
              <a:sym typeface="Calibri"/>
            </a:endParaRPr>
          </a:p>
        </p:txBody>
      </p:sp>
      <p:pic>
        <p:nvPicPr>
          <p:cNvPr id="263" name="Google Shape;263;p40"/>
          <p:cNvPicPr preferRelativeResize="0"/>
          <p:nvPr/>
        </p:nvPicPr>
        <p:blipFill>
          <a:blip r:embed="rId4">
            <a:alphaModFix/>
          </a:blip>
          <a:stretch>
            <a:fillRect/>
          </a:stretch>
        </p:blipFill>
        <p:spPr>
          <a:xfrm>
            <a:off x="3667514" y="1249411"/>
            <a:ext cx="1808949" cy="1808949"/>
          </a:xfrm>
          <a:prstGeom prst="rect">
            <a:avLst/>
          </a:prstGeom>
          <a:noFill/>
          <a:ln>
            <a:noFill/>
          </a:ln>
        </p:spPr>
      </p:pic>
      <p:sp>
        <p:nvSpPr>
          <p:cNvPr id="264" name="Google Shape;264;p40"/>
          <p:cNvSpPr txBox="1"/>
          <p:nvPr/>
        </p:nvSpPr>
        <p:spPr>
          <a:xfrm>
            <a:off x="3353388" y="2826188"/>
            <a:ext cx="24372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12</a:t>
            </a:r>
            <a:r>
              <a:rPr b="1" lang="en">
                <a:solidFill>
                  <a:srgbClr val="F082B5"/>
                </a:solidFill>
                <a:latin typeface="Calibri"/>
                <a:ea typeface="Calibri"/>
                <a:cs typeface="Calibri"/>
                <a:sym typeface="Calibri"/>
              </a:rPr>
              <a:t> Participants Recruited</a:t>
            </a:r>
            <a:br>
              <a:rPr b="1" lang="en">
                <a:solidFill>
                  <a:srgbClr val="F082B5"/>
                </a:solidFill>
                <a:latin typeface="Calibri"/>
                <a:ea typeface="Calibri"/>
                <a:cs typeface="Calibri"/>
                <a:sym typeface="Calibri"/>
              </a:rPr>
            </a:br>
            <a:r>
              <a:rPr b="1" lang="en">
                <a:solidFill>
                  <a:srgbClr val="F082B5"/>
                </a:solidFill>
                <a:latin typeface="Calibri"/>
                <a:ea typeface="Calibri"/>
                <a:cs typeface="Calibri"/>
                <a:sym typeface="Calibri"/>
              </a:rPr>
              <a:t>10 </a:t>
            </a:r>
            <a:r>
              <a:rPr lang="en">
                <a:solidFill>
                  <a:srgbClr val="00539F"/>
                </a:solidFill>
                <a:latin typeface="Calibri"/>
                <a:ea typeface="Calibri"/>
                <a:cs typeface="Calibri"/>
                <a:sym typeface="Calibri"/>
              </a:rPr>
              <a:t>from the needfinding interview study</a:t>
            </a:r>
            <a:endParaRPr>
              <a:solidFill>
                <a:srgbClr val="00539F"/>
              </a:solidFill>
              <a:latin typeface="Calibri"/>
              <a:ea typeface="Calibri"/>
              <a:cs typeface="Calibri"/>
              <a:sym typeface="Calibri"/>
            </a:endParaRPr>
          </a:p>
        </p:txBody>
      </p:sp>
      <p:sp>
        <p:nvSpPr>
          <p:cNvPr id="265" name="Google Shape;265;p40"/>
          <p:cNvSpPr txBox="1"/>
          <p:nvPr/>
        </p:nvSpPr>
        <p:spPr>
          <a:xfrm>
            <a:off x="6196050" y="2826188"/>
            <a:ext cx="18729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Acceptability metrics </a:t>
            </a:r>
            <a:r>
              <a:rPr lang="en">
                <a:solidFill>
                  <a:srgbClr val="00539F"/>
                </a:solidFill>
                <a:latin typeface="Calibri"/>
                <a:ea typeface="Calibri"/>
                <a:cs typeface="Calibri"/>
                <a:sym typeface="Calibri"/>
              </a:rPr>
              <a:t>and</a:t>
            </a:r>
            <a:r>
              <a:rPr b="1" lang="en">
                <a:solidFill>
                  <a:srgbClr val="F082B5"/>
                </a:solidFill>
                <a:latin typeface="Calibri"/>
                <a:ea typeface="Calibri"/>
                <a:cs typeface="Calibri"/>
                <a:sym typeface="Calibri"/>
              </a:rPr>
              <a:t> post-hoc analysis </a:t>
            </a:r>
            <a:r>
              <a:rPr lang="en">
                <a:solidFill>
                  <a:srgbClr val="00539F"/>
                </a:solidFill>
                <a:latin typeface="Calibri"/>
                <a:ea typeface="Calibri"/>
                <a:cs typeface="Calibri"/>
                <a:sym typeface="Calibri"/>
              </a:rPr>
              <a:t>to understand the</a:t>
            </a:r>
            <a:r>
              <a:rPr b="1" lang="en">
                <a:solidFill>
                  <a:srgbClr val="F082B5"/>
                </a:solidFill>
                <a:latin typeface="Calibri"/>
                <a:ea typeface="Calibri"/>
                <a:cs typeface="Calibri"/>
                <a:sym typeface="Calibri"/>
              </a:rPr>
              <a:t> reliability of AER </a:t>
            </a:r>
            <a:r>
              <a:rPr lang="en">
                <a:solidFill>
                  <a:srgbClr val="00539F"/>
                </a:solidFill>
                <a:latin typeface="Calibri"/>
                <a:ea typeface="Calibri"/>
                <a:cs typeface="Calibri"/>
                <a:sym typeface="Calibri"/>
              </a:rPr>
              <a:t>and</a:t>
            </a:r>
            <a:r>
              <a:rPr b="1" lang="en">
                <a:solidFill>
                  <a:srgbClr val="F082B5"/>
                </a:solidFill>
                <a:latin typeface="Calibri"/>
                <a:ea typeface="Calibri"/>
                <a:cs typeface="Calibri"/>
                <a:sym typeface="Calibri"/>
              </a:rPr>
              <a:t> role of context</a:t>
            </a:r>
            <a:r>
              <a:rPr lang="en">
                <a:solidFill>
                  <a:srgbClr val="00539F"/>
                </a:solidFill>
                <a:latin typeface="Calibri"/>
                <a:ea typeface="Calibri"/>
                <a:cs typeface="Calibri"/>
                <a:sym typeface="Calibri"/>
              </a:rPr>
              <a:t> in </a:t>
            </a:r>
            <a:r>
              <a:rPr b="1" lang="en">
                <a:solidFill>
                  <a:srgbClr val="F082B5"/>
                </a:solidFill>
                <a:latin typeface="Calibri"/>
                <a:ea typeface="Calibri"/>
                <a:cs typeface="Calibri"/>
                <a:sym typeface="Calibri"/>
              </a:rPr>
              <a:t>stress prediction</a:t>
            </a:r>
            <a:endParaRPr>
              <a:solidFill>
                <a:srgbClr val="000000"/>
              </a:solidFill>
              <a:latin typeface="Calibri"/>
              <a:ea typeface="Calibri"/>
              <a:cs typeface="Calibri"/>
              <a:sym typeface="Calibri"/>
            </a:endParaRPr>
          </a:p>
        </p:txBody>
      </p:sp>
      <p:sp>
        <p:nvSpPr>
          <p:cNvPr id="266" name="Google Shape;266;p40"/>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67" name="Google Shape;267;p40"/>
          <p:cNvPicPr preferRelativeResize="0"/>
          <p:nvPr/>
        </p:nvPicPr>
        <p:blipFill rotWithShape="1">
          <a:blip r:embed="rId5">
            <a:alphaModFix/>
          </a:blip>
          <a:srcRect b="14222" l="0" r="0" t="0"/>
          <a:stretch/>
        </p:blipFill>
        <p:spPr>
          <a:xfrm>
            <a:off x="1360875" y="1551525"/>
            <a:ext cx="1301249" cy="1116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1"/>
          <p:cNvSpPr txBox="1"/>
          <p:nvPr>
            <p:ph idx="1" type="body"/>
          </p:nvPr>
        </p:nvSpPr>
        <p:spPr>
          <a:xfrm>
            <a:off x="217175" y="995425"/>
            <a:ext cx="4816800" cy="3327600"/>
          </a:xfrm>
          <a:prstGeom prst="rect">
            <a:avLst/>
          </a:prstGeom>
        </p:spPr>
        <p:txBody>
          <a:bodyPr anchorCtr="0" anchor="t" bIns="45700" lIns="91425" spcFirstLastPara="1" rIns="91425" wrap="square" tIns="45700">
            <a:noAutofit/>
          </a:bodyPr>
          <a:lstStyle/>
          <a:p>
            <a:pPr indent="0" lvl="0" marL="0" rtl="0" algn="just">
              <a:spcBef>
                <a:spcPts val="360"/>
              </a:spcBef>
              <a:spcAft>
                <a:spcPts val="0"/>
              </a:spcAft>
              <a:buNone/>
            </a:pPr>
            <a:r>
              <a:rPr lang="en" sz="1500"/>
              <a:t>Certain activities, such as debugging, have </a:t>
            </a:r>
            <a:r>
              <a:rPr b="1" lang="en" sz="1500">
                <a:solidFill>
                  <a:srgbClr val="F082B5"/>
                </a:solidFill>
              </a:rPr>
              <a:t>more than 25%</a:t>
            </a:r>
            <a:r>
              <a:rPr lang="en" sz="1500"/>
              <a:t> of the ESM responses with stress values </a:t>
            </a:r>
            <a:r>
              <a:rPr b="1" lang="en" sz="1500">
                <a:solidFill>
                  <a:srgbClr val="F082B5"/>
                </a:solidFill>
              </a:rPr>
              <a:t>above 7.5</a:t>
            </a:r>
            <a:r>
              <a:rPr lang="en" sz="1500"/>
              <a:t> </a:t>
            </a:r>
            <a:r>
              <a:rPr lang="en" sz="1500"/>
              <a:t>and the maximum stress value reported is </a:t>
            </a:r>
            <a:r>
              <a:rPr b="1" lang="en" sz="1500">
                <a:solidFill>
                  <a:srgbClr val="F082B5"/>
                </a:solidFill>
              </a:rPr>
              <a:t>10</a:t>
            </a:r>
            <a:r>
              <a:rPr lang="en" sz="1500"/>
              <a:t>.</a:t>
            </a:r>
            <a:endParaRPr sz="1500"/>
          </a:p>
          <a:p>
            <a:pPr indent="0" lvl="0" marL="0" rtl="0" algn="just">
              <a:spcBef>
                <a:spcPts val="360"/>
              </a:spcBef>
              <a:spcAft>
                <a:spcPts val="0"/>
              </a:spcAft>
              <a:buNone/>
            </a:pPr>
            <a:r>
              <a:t/>
            </a:r>
            <a:endParaRPr sz="1500"/>
          </a:p>
          <a:p>
            <a:pPr indent="0" lvl="0" marL="0" rtl="0" algn="just">
              <a:spcBef>
                <a:spcPts val="360"/>
              </a:spcBef>
              <a:spcAft>
                <a:spcPts val="0"/>
              </a:spcAft>
              <a:buNone/>
            </a:pPr>
            <a:r>
              <a:rPr lang="en" sz="1500"/>
              <a:t>Coding, on the other hand, was associated with more than </a:t>
            </a:r>
            <a:r>
              <a:rPr b="1" lang="en" sz="1500">
                <a:solidFill>
                  <a:srgbClr val="F082B5"/>
                </a:solidFill>
              </a:rPr>
              <a:t>25%</a:t>
            </a:r>
            <a:r>
              <a:rPr lang="en" sz="1500"/>
              <a:t> of its ESM responses </a:t>
            </a:r>
            <a:r>
              <a:rPr b="1" lang="en" sz="1500">
                <a:solidFill>
                  <a:srgbClr val="F082B5"/>
                </a:solidFill>
              </a:rPr>
              <a:t>above 4</a:t>
            </a:r>
            <a:endParaRPr b="1" sz="1500">
              <a:solidFill>
                <a:srgbClr val="F082B5"/>
              </a:solidFill>
            </a:endParaRPr>
          </a:p>
          <a:p>
            <a:pPr indent="0" lvl="0" marL="0" rtl="0" algn="just">
              <a:spcBef>
                <a:spcPts val="360"/>
              </a:spcBef>
              <a:spcAft>
                <a:spcPts val="0"/>
              </a:spcAft>
              <a:buNone/>
            </a:pPr>
            <a:r>
              <a:t/>
            </a:r>
            <a:endParaRPr sz="1500"/>
          </a:p>
          <a:p>
            <a:pPr indent="0" lvl="0" marL="0" rtl="0" algn="just">
              <a:spcBef>
                <a:spcPts val="360"/>
              </a:spcBef>
              <a:spcAft>
                <a:spcPts val="0"/>
              </a:spcAft>
              <a:buNone/>
            </a:pPr>
            <a:r>
              <a:rPr lang="en" sz="1500"/>
              <a:t>Participants also reported being more stressed during</a:t>
            </a:r>
            <a:r>
              <a:rPr b="1" lang="en" sz="1500">
                <a:solidFill>
                  <a:srgbClr val="F082B5"/>
                </a:solidFill>
              </a:rPr>
              <a:t> later hours of the day</a:t>
            </a:r>
            <a:endParaRPr b="1" sz="1500">
              <a:solidFill>
                <a:srgbClr val="F082B5"/>
              </a:solidFill>
            </a:endParaRPr>
          </a:p>
        </p:txBody>
      </p:sp>
      <p:cxnSp>
        <p:nvCxnSpPr>
          <p:cNvPr id="273" name="Google Shape;273;p41"/>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274" name="Google Shape;274;p41"/>
          <p:cNvSpPr txBox="1"/>
          <p:nvPr/>
        </p:nvSpPr>
        <p:spPr>
          <a:xfrm>
            <a:off x="217175" y="185500"/>
            <a:ext cx="194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EVALUATION: SELF REPORTS</a:t>
            </a:r>
            <a:endParaRPr b="1" sz="1100">
              <a:solidFill>
                <a:schemeClr val="dk2"/>
              </a:solidFill>
            </a:endParaRPr>
          </a:p>
        </p:txBody>
      </p:sp>
      <p:pic>
        <p:nvPicPr>
          <p:cNvPr id="275" name="Google Shape;275;p41"/>
          <p:cNvPicPr preferRelativeResize="0"/>
          <p:nvPr/>
        </p:nvPicPr>
        <p:blipFill>
          <a:blip r:embed="rId3">
            <a:alphaModFix/>
          </a:blip>
          <a:stretch>
            <a:fillRect/>
          </a:stretch>
        </p:blipFill>
        <p:spPr>
          <a:xfrm>
            <a:off x="5169126" y="0"/>
            <a:ext cx="3517675" cy="2089300"/>
          </a:xfrm>
          <a:prstGeom prst="rect">
            <a:avLst/>
          </a:prstGeom>
          <a:noFill/>
          <a:ln>
            <a:noFill/>
          </a:ln>
        </p:spPr>
      </p:pic>
      <p:pic>
        <p:nvPicPr>
          <p:cNvPr id="276" name="Google Shape;276;p41"/>
          <p:cNvPicPr preferRelativeResize="0"/>
          <p:nvPr/>
        </p:nvPicPr>
        <p:blipFill>
          <a:blip r:embed="rId4">
            <a:alphaModFix/>
          </a:blip>
          <a:stretch>
            <a:fillRect/>
          </a:stretch>
        </p:blipFill>
        <p:spPr>
          <a:xfrm>
            <a:off x="5197150" y="2061398"/>
            <a:ext cx="3461625" cy="2045152"/>
          </a:xfrm>
          <a:prstGeom prst="rect">
            <a:avLst/>
          </a:prstGeom>
          <a:noFill/>
          <a:ln>
            <a:noFill/>
          </a:ln>
        </p:spPr>
      </p:pic>
      <p:sp>
        <p:nvSpPr>
          <p:cNvPr id="277" name="Google Shape;277;p41"/>
          <p:cNvSpPr txBox="1"/>
          <p:nvPr/>
        </p:nvSpPr>
        <p:spPr>
          <a:xfrm>
            <a:off x="5638800" y="4034250"/>
            <a:ext cx="3004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Figure 2: (Top) Activity wise stress data</a:t>
            </a:r>
            <a:endParaRPr sz="1300">
              <a:solidFill>
                <a:schemeClr val="dk2"/>
              </a:solidFill>
              <a:latin typeface="Calibri"/>
              <a:ea typeface="Calibri"/>
              <a:cs typeface="Calibri"/>
              <a:sym typeface="Calibri"/>
            </a:endParaRPr>
          </a:p>
          <a:p>
            <a:pPr indent="0" lvl="0" marL="0" rtl="0" algn="l">
              <a:spcBef>
                <a:spcPts val="0"/>
              </a:spcBef>
              <a:spcAft>
                <a:spcPts val="0"/>
              </a:spcAft>
              <a:buNone/>
            </a:pPr>
            <a:r>
              <a:rPr lang="en" sz="1300">
                <a:solidFill>
                  <a:schemeClr val="dk2"/>
                </a:solidFill>
                <a:latin typeface="Calibri"/>
                <a:ea typeface="Calibri"/>
                <a:cs typeface="Calibri"/>
                <a:sym typeface="Calibri"/>
              </a:rPr>
              <a:t>	     (Bottom) Hour wise stress data</a:t>
            </a:r>
            <a:endParaRPr sz="1300">
              <a:solidFill>
                <a:schemeClr val="dk2"/>
              </a:solidFill>
              <a:latin typeface="Calibri"/>
              <a:ea typeface="Calibri"/>
              <a:cs typeface="Calibri"/>
              <a:sym typeface="Calibri"/>
            </a:endParaRPr>
          </a:p>
        </p:txBody>
      </p:sp>
      <p:sp>
        <p:nvSpPr>
          <p:cNvPr id="278" name="Google Shape;278;p41"/>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2"/>
          <p:cNvSpPr txBox="1"/>
          <p:nvPr>
            <p:ph idx="1" type="body"/>
          </p:nvPr>
        </p:nvSpPr>
        <p:spPr>
          <a:xfrm>
            <a:off x="326375" y="947200"/>
            <a:ext cx="4921800" cy="2651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a:t>Tool Rating:</a:t>
            </a:r>
            <a:endParaRPr b="1"/>
          </a:p>
          <a:p>
            <a:pPr indent="0" lvl="0" marL="0" rtl="0" algn="l">
              <a:spcBef>
                <a:spcPts val="360"/>
              </a:spcBef>
              <a:spcAft>
                <a:spcPts val="0"/>
              </a:spcAft>
              <a:buNone/>
            </a:pPr>
            <a:r>
              <a:t/>
            </a:r>
            <a:endParaRPr b="1"/>
          </a:p>
          <a:p>
            <a:pPr indent="0" lvl="0" marL="0" rtl="0" algn="l">
              <a:spcBef>
                <a:spcPts val="360"/>
              </a:spcBef>
              <a:spcAft>
                <a:spcPts val="0"/>
              </a:spcAft>
              <a:buNone/>
            </a:pPr>
            <a:r>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cxnSp>
        <p:nvCxnSpPr>
          <p:cNvPr id="284" name="Google Shape;284;p42"/>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285" name="Google Shape;285;p42"/>
          <p:cNvSpPr txBox="1"/>
          <p:nvPr/>
        </p:nvSpPr>
        <p:spPr>
          <a:xfrm>
            <a:off x="217175" y="185500"/>
            <a:ext cx="194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EVALUATION: ACCEPTABILITY</a:t>
            </a:r>
            <a:endParaRPr b="1" sz="1100">
              <a:solidFill>
                <a:schemeClr val="dk2"/>
              </a:solidFill>
            </a:endParaRPr>
          </a:p>
        </p:txBody>
      </p:sp>
      <p:pic>
        <p:nvPicPr>
          <p:cNvPr id="286" name="Google Shape;286;p42"/>
          <p:cNvPicPr preferRelativeResize="0"/>
          <p:nvPr/>
        </p:nvPicPr>
        <p:blipFill>
          <a:blip r:embed="rId3">
            <a:alphaModFix/>
          </a:blip>
          <a:stretch>
            <a:fillRect/>
          </a:stretch>
        </p:blipFill>
        <p:spPr>
          <a:xfrm>
            <a:off x="5002050" y="1513362"/>
            <a:ext cx="3837427" cy="1964700"/>
          </a:xfrm>
          <a:prstGeom prst="rect">
            <a:avLst/>
          </a:prstGeom>
          <a:noFill/>
          <a:ln>
            <a:noFill/>
          </a:ln>
        </p:spPr>
      </p:pic>
      <p:sp>
        <p:nvSpPr>
          <p:cNvPr id="287" name="Google Shape;287;p42"/>
          <p:cNvSpPr txBox="1"/>
          <p:nvPr/>
        </p:nvSpPr>
        <p:spPr>
          <a:xfrm>
            <a:off x="5655800" y="3662500"/>
            <a:ext cx="2529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Calibri"/>
                <a:ea typeface="Calibri"/>
                <a:cs typeface="Calibri"/>
                <a:sym typeface="Calibri"/>
              </a:rPr>
              <a:t>Figure 3. System Ratings</a:t>
            </a:r>
            <a:endParaRPr sz="1500">
              <a:solidFill>
                <a:schemeClr val="dk2"/>
              </a:solidFill>
              <a:latin typeface="Calibri"/>
              <a:ea typeface="Calibri"/>
              <a:cs typeface="Calibri"/>
              <a:sym typeface="Calibri"/>
            </a:endParaRPr>
          </a:p>
        </p:txBody>
      </p:sp>
      <p:sp>
        <p:nvSpPr>
          <p:cNvPr id="288" name="Google Shape;288;p42"/>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89" name="Google Shape;289;p42"/>
          <p:cNvSpPr/>
          <p:nvPr/>
        </p:nvSpPr>
        <p:spPr>
          <a:xfrm>
            <a:off x="520175" y="1626263"/>
            <a:ext cx="3322800" cy="2194500"/>
          </a:xfrm>
          <a:prstGeom prst="wedgeRoundRectCallout">
            <a:avLst>
              <a:gd fmla="val -20833" name="adj1"/>
              <a:gd fmla="val 62500" name="adj2"/>
              <a:gd fmla="val 0" name="adj3"/>
            </a:avLst>
          </a:prstGeom>
          <a:solidFill>
            <a:schemeClr val="lt1"/>
          </a:solidFill>
          <a:ln cap="flat" cmpd="sng" w="9525">
            <a:solidFill>
              <a:srgbClr val="F9BEF9"/>
            </a:solidFill>
            <a:prstDash val="solid"/>
            <a:round/>
            <a:headEnd len="sm" w="sm" type="none"/>
            <a:tailEnd len="sm" w="sm" type="none"/>
          </a:ln>
        </p:spPr>
        <p:txBody>
          <a:bodyPr anchorCtr="0" anchor="ctr" bIns="91425" lIns="91425" spcFirstLastPara="1" rIns="91425" wrap="square" tIns="91425">
            <a:noAutofit/>
          </a:bodyPr>
          <a:lstStyle/>
          <a:p>
            <a:pPr indent="-114300" lvl="0" marL="0" rtl="0" algn="l">
              <a:spcBef>
                <a:spcPts val="360"/>
              </a:spcBef>
              <a:spcAft>
                <a:spcPts val="0"/>
              </a:spcAft>
              <a:buClr>
                <a:schemeClr val="dk1"/>
              </a:buClr>
              <a:buSzPts val="1100"/>
              <a:buFont typeface="Arial"/>
              <a:buNone/>
            </a:pPr>
            <a:r>
              <a:rPr lang="en" sz="1800">
                <a:solidFill>
                  <a:srgbClr val="006096"/>
                </a:solidFill>
                <a:latin typeface="Calibri"/>
                <a:ea typeface="Calibri"/>
                <a:cs typeface="Calibri"/>
                <a:sym typeface="Calibri"/>
              </a:rPr>
              <a:t> </a:t>
            </a:r>
            <a:r>
              <a:rPr i="1" lang="en" sz="1500">
                <a:solidFill>
                  <a:srgbClr val="006096"/>
                </a:solidFill>
                <a:latin typeface="Calibri"/>
                <a:ea typeface="Calibri"/>
                <a:cs typeface="Calibri"/>
                <a:sym typeface="Calibri"/>
              </a:rPr>
              <a:t>“I think the main reason for the reduction in my stress was because </a:t>
            </a:r>
            <a:r>
              <a:rPr b="1" i="1" lang="en" sz="1500">
                <a:solidFill>
                  <a:srgbClr val="F082B5"/>
                </a:solidFill>
                <a:latin typeface="Calibri"/>
                <a:ea typeface="Calibri"/>
                <a:cs typeface="Calibri"/>
                <a:sym typeface="Calibri"/>
              </a:rPr>
              <a:t>often I was asked about the nature of how I was feeling and why</a:t>
            </a:r>
            <a:r>
              <a:rPr i="1" lang="en" sz="1500">
                <a:solidFill>
                  <a:srgbClr val="006096"/>
                </a:solidFill>
                <a:latin typeface="Calibri"/>
                <a:ea typeface="Calibri"/>
                <a:cs typeface="Calibri"/>
                <a:sym typeface="Calibri"/>
              </a:rPr>
              <a:t>. Grappling with that question led to progress towards a better emotional state.” </a:t>
            </a:r>
            <a:endParaRPr i="1" sz="1500">
              <a:solidFill>
                <a:srgbClr val="006096"/>
              </a:solidFill>
              <a:latin typeface="Calibri"/>
              <a:ea typeface="Calibri"/>
              <a:cs typeface="Calibri"/>
              <a:sym typeface="Calibri"/>
            </a:endParaRPr>
          </a:p>
          <a:p>
            <a:pPr indent="0" lvl="0" marL="0" rtl="0" algn="ctr">
              <a:spcBef>
                <a:spcPts val="360"/>
              </a:spcBef>
              <a:spcAft>
                <a:spcPts val="0"/>
              </a:spcAft>
              <a:buClr>
                <a:schemeClr val="dk1"/>
              </a:buClr>
              <a:buSzPts val="1100"/>
              <a:buFont typeface="Arial"/>
              <a:buNone/>
            </a:pPr>
            <a:r>
              <a:rPr b="1" i="1" lang="en" sz="1500">
                <a:solidFill>
                  <a:srgbClr val="F082B5"/>
                </a:solidFill>
                <a:latin typeface="Calibri"/>
                <a:ea typeface="Calibri"/>
                <a:cs typeface="Calibri"/>
                <a:sym typeface="Calibri"/>
              </a:rPr>
              <a:t>- (P18)</a:t>
            </a:r>
            <a:endParaRPr b="1" i="1" sz="1500">
              <a:solidFill>
                <a:srgbClr val="F082B5"/>
              </a:solidFill>
              <a:latin typeface="Calibri"/>
              <a:ea typeface="Calibri"/>
              <a:cs typeface="Calibri"/>
              <a:sym typeface="Calibri"/>
            </a:endParaRPr>
          </a:p>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3"/>
          <p:cNvSpPr txBox="1"/>
          <p:nvPr>
            <p:ph idx="1" type="body"/>
          </p:nvPr>
        </p:nvSpPr>
        <p:spPr>
          <a:xfrm>
            <a:off x="457200" y="2517225"/>
            <a:ext cx="8229600" cy="1677000"/>
          </a:xfrm>
          <a:prstGeom prst="rect">
            <a:avLst/>
          </a:prstGeom>
        </p:spPr>
        <p:txBody>
          <a:bodyPr anchorCtr="0" anchor="t" bIns="45700" lIns="91425" spcFirstLastPara="1" rIns="91425" wrap="square" tIns="45700">
            <a:noAutofit/>
          </a:bodyPr>
          <a:lstStyle/>
          <a:p>
            <a:pPr indent="0" lvl="0" marL="0" rtl="0" algn="just">
              <a:spcBef>
                <a:spcPts val="360"/>
              </a:spcBef>
              <a:spcAft>
                <a:spcPts val="0"/>
              </a:spcAft>
              <a:buNone/>
            </a:pPr>
            <a:r>
              <a:rPr lang="en"/>
              <a:t>RMN model’s accuracy for classifying </a:t>
            </a:r>
            <a:r>
              <a:rPr lang="en"/>
              <a:t>Positive, Negative, and Neutral affect is 42%, with </a:t>
            </a:r>
            <a:r>
              <a:rPr b="1" lang="en">
                <a:solidFill>
                  <a:srgbClr val="F082B5"/>
                </a:solidFill>
              </a:rPr>
              <a:t>precision at 0.49, recall at 0.42, and F1-Score at 0.43</a:t>
            </a:r>
            <a:r>
              <a:rPr lang="en"/>
              <a:t> </a:t>
            </a:r>
            <a:br>
              <a:rPr lang="en"/>
            </a:br>
            <a:endParaRPr/>
          </a:p>
          <a:p>
            <a:pPr indent="0" lvl="0" marL="0" rtl="0" algn="just">
              <a:spcBef>
                <a:spcPts val="360"/>
              </a:spcBef>
              <a:spcAft>
                <a:spcPts val="0"/>
              </a:spcAft>
              <a:buNone/>
            </a:pPr>
            <a:r>
              <a:rPr lang="en"/>
              <a:t>DeepFace model’s overall accuracy for classifying Positive, Negative, and Neutral affect is 47%, with </a:t>
            </a:r>
            <a:r>
              <a:rPr b="1" lang="en">
                <a:solidFill>
                  <a:srgbClr val="F082B5"/>
                </a:solidFill>
              </a:rPr>
              <a:t>precision at 0.50, recall at 0.47, and F1-score at 0.48</a:t>
            </a:r>
            <a:endParaRPr b="1">
              <a:solidFill>
                <a:srgbClr val="F082B5"/>
              </a:solidFill>
            </a:endParaRPr>
          </a:p>
        </p:txBody>
      </p:sp>
      <p:cxnSp>
        <p:nvCxnSpPr>
          <p:cNvPr id="295" name="Google Shape;295;p43"/>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296" name="Google Shape;296;p43"/>
          <p:cNvSpPr txBox="1"/>
          <p:nvPr/>
        </p:nvSpPr>
        <p:spPr>
          <a:xfrm>
            <a:off x="217175" y="185500"/>
            <a:ext cx="194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EVALUATION: ACCURACY OF AER</a:t>
            </a:r>
            <a:endParaRPr b="1" sz="1100">
              <a:solidFill>
                <a:schemeClr val="dk2"/>
              </a:solidFill>
            </a:endParaRPr>
          </a:p>
        </p:txBody>
      </p:sp>
      <p:pic>
        <p:nvPicPr>
          <p:cNvPr id="297" name="Google Shape;297;p43"/>
          <p:cNvPicPr preferRelativeResize="0"/>
          <p:nvPr/>
        </p:nvPicPr>
        <p:blipFill rotWithShape="1">
          <a:blip r:embed="rId3">
            <a:alphaModFix/>
          </a:blip>
          <a:srcRect b="38142" l="14713" r="11202" t="0"/>
          <a:stretch/>
        </p:blipFill>
        <p:spPr>
          <a:xfrm>
            <a:off x="74260" y="1000062"/>
            <a:ext cx="8995491" cy="1089763"/>
          </a:xfrm>
          <a:prstGeom prst="rect">
            <a:avLst/>
          </a:prstGeom>
          <a:noFill/>
          <a:ln>
            <a:noFill/>
          </a:ln>
        </p:spPr>
      </p:pic>
      <p:sp>
        <p:nvSpPr>
          <p:cNvPr id="298" name="Google Shape;298;p43"/>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4"/>
          <p:cNvSpPr txBox="1"/>
          <p:nvPr>
            <p:ph idx="1" type="body"/>
          </p:nvPr>
        </p:nvSpPr>
        <p:spPr>
          <a:xfrm>
            <a:off x="339075" y="834225"/>
            <a:ext cx="5389200" cy="2651100"/>
          </a:xfrm>
          <a:prstGeom prst="rect">
            <a:avLst/>
          </a:prstGeom>
        </p:spPr>
        <p:txBody>
          <a:bodyPr anchorCtr="0" anchor="t" bIns="45700" lIns="91425" spcFirstLastPara="1" rIns="91425" wrap="square" tIns="45700">
            <a:noAutofit/>
          </a:bodyPr>
          <a:lstStyle/>
          <a:p>
            <a:pPr indent="0" lvl="0" marL="0" rtl="0" algn="just">
              <a:spcBef>
                <a:spcPts val="360"/>
              </a:spcBef>
              <a:spcAft>
                <a:spcPts val="0"/>
              </a:spcAft>
              <a:buNone/>
            </a:pPr>
            <a:r>
              <a:rPr lang="en" sz="1500"/>
              <a:t>F1 scores from each modality were </a:t>
            </a:r>
            <a:r>
              <a:rPr b="1" lang="en" sz="1500">
                <a:solidFill>
                  <a:srgbClr val="F082B5"/>
                </a:solidFill>
              </a:rPr>
              <a:t>0.55 from self-reported affect</a:t>
            </a:r>
            <a:r>
              <a:rPr lang="en" sz="1500"/>
              <a:t>, followed by </a:t>
            </a:r>
            <a:r>
              <a:rPr b="1" lang="en" sz="1500">
                <a:solidFill>
                  <a:srgbClr val="F082B5"/>
                </a:solidFill>
              </a:rPr>
              <a:t>peripherals (0.61)</a:t>
            </a:r>
            <a:r>
              <a:rPr lang="en" sz="1500"/>
              <a:t>, </a:t>
            </a:r>
            <a:r>
              <a:rPr b="1" lang="en" sz="1500">
                <a:solidFill>
                  <a:srgbClr val="F082B5"/>
                </a:solidFill>
              </a:rPr>
              <a:t>app-specific data (0.71)</a:t>
            </a:r>
            <a:r>
              <a:rPr lang="en" sz="1500"/>
              <a:t>, and </a:t>
            </a:r>
            <a:r>
              <a:rPr b="1" lang="en" sz="1500">
                <a:solidFill>
                  <a:srgbClr val="F082B5"/>
                </a:solidFill>
              </a:rPr>
              <a:t>day-specific data (0.75)</a:t>
            </a:r>
            <a:r>
              <a:rPr lang="en" sz="1500"/>
              <a:t>. The best F1 score was </a:t>
            </a:r>
            <a:r>
              <a:rPr b="1" lang="en" sz="1500">
                <a:solidFill>
                  <a:srgbClr val="F082B5"/>
                </a:solidFill>
              </a:rPr>
              <a:t>0.84 when all the modalities</a:t>
            </a:r>
            <a:r>
              <a:rPr lang="en" sz="1500"/>
              <a:t> were used to predict stress.</a:t>
            </a:r>
            <a:endParaRPr sz="1500"/>
          </a:p>
          <a:p>
            <a:pPr indent="0" lvl="0" marL="0" rtl="0" algn="just">
              <a:spcBef>
                <a:spcPts val="360"/>
              </a:spcBef>
              <a:spcAft>
                <a:spcPts val="0"/>
              </a:spcAft>
              <a:buNone/>
            </a:pPr>
            <a:r>
              <a:t/>
            </a:r>
            <a:endParaRPr sz="1500"/>
          </a:p>
          <a:p>
            <a:pPr indent="0" lvl="0" marL="0" rtl="0" algn="just">
              <a:spcBef>
                <a:spcPts val="360"/>
              </a:spcBef>
              <a:spcAft>
                <a:spcPts val="0"/>
              </a:spcAft>
              <a:buNone/>
            </a:pPr>
            <a:r>
              <a:t/>
            </a:r>
            <a:endParaRPr sz="1500"/>
          </a:p>
          <a:p>
            <a:pPr indent="0" lvl="0" marL="0" rtl="0" algn="just">
              <a:spcBef>
                <a:spcPts val="360"/>
              </a:spcBef>
              <a:spcAft>
                <a:spcPts val="0"/>
              </a:spcAft>
              <a:buNone/>
            </a:pPr>
            <a:r>
              <a:rPr lang="en" sz="1500"/>
              <a:t>Model 1, comprising only </a:t>
            </a:r>
            <a:r>
              <a:rPr b="1" lang="en" sz="1500">
                <a:solidFill>
                  <a:srgbClr val="F082B5"/>
                </a:solidFill>
              </a:rPr>
              <a:t>self-reported affect</a:t>
            </a:r>
            <a:r>
              <a:rPr lang="en" sz="1500"/>
              <a:t>, yielded an F1-Score of </a:t>
            </a:r>
            <a:r>
              <a:rPr b="1" lang="en" sz="1500">
                <a:solidFill>
                  <a:srgbClr val="F082B5"/>
                </a:solidFill>
              </a:rPr>
              <a:t>0.55</a:t>
            </a:r>
            <a:r>
              <a:rPr lang="en" sz="1500"/>
              <a:t>. Model 2, an incremental addition to </a:t>
            </a:r>
            <a:r>
              <a:rPr b="1" lang="en" sz="1500">
                <a:solidFill>
                  <a:srgbClr val="F082B5"/>
                </a:solidFill>
              </a:rPr>
              <a:t>Model 1 with peripheral data</a:t>
            </a:r>
            <a:r>
              <a:rPr lang="en" sz="1500"/>
              <a:t>, yielded an F1 score of </a:t>
            </a:r>
            <a:r>
              <a:rPr b="1" lang="en" sz="1500">
                <a:solidFill>
                  <a:srgbClr val="F082B5"/>
                </a:solidFill>
              </a:rPr>
              <a:t>0.65</a:t>
            </a:r>
            <a:r>
              <a:rPr lang="en" sz="1500"/>
              <a:t>. Model 3, an incremental addition to </a:t>
            </a:r>
            <a:r>
              <a:rPr b="1" lang="en" sz="1500">
                <a:solidFill>
                  <a:srgbClr val="F082B5"/>
                </a:solidFill>
              </a:rPr>
              <a:t>Model 2 with app-related features</a:t>
            </a:r>
            <a:r>
              <a:rPr lang="en" sz="1500"/>
              <a:t>, yielded an F1 score of </a:t>
            </a:r>
            <a:r>
              <a:rPr b="1" lang="en" sz="1500">
                <a:solidFill>
                  <a:srgbClr val="F082B5"/>
                </a:solidFill>
              </a:rPr>
              <a:t>0.76</a:t>
            </a:r>
            <a:r>
              <a:rPr lang="en" sz="1500"/>
              <a:t>. Model 4, an incremental addition to </a:t>
            </a:r>
            <a:r>
              <a:rPr b="1" lang="en" sz="1500">
                <a:solidFill>
                  <a:srgbClr val="F082B5"/>
                </a:solidFill>
              </a:rPr>
              <a:t>Model 3 with day-specific features</a:t>
            </a:r>
            <a:r>
              <a:rPr lang="en" sz="1500"/>
              <a:t>, yielded an F1 score of </a:t>
            </a:r>
            <a:r>
              <a:rPr b="1" lang="en" sz="1500">
                <a:solidFill>
                  <a:srgbClr val="F082B5"/>
                </a:solidFill>
              </a:rPr>
              <a:t>0.84</a:t>
            </a:r>
            <a:r>
              <a:rPr lang="en" sz="1500"/>
              <a:t>.</a:t>
            </a:r>
            <a:endParaRPr sz="1500"/>
          </a:p>
        </p:txBody>
      </p:sp>
      <p:cxnSp>
        <p:nvCxnSpPr>
          <p:cNvPr id="304" name="Google Shape;304;p44"/>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305" name="Google Shape;305;p44"/>
          <p:cNvSpPr txBox="1"/>
          <p:nvPr/>
        </p:nvSpPr>
        <p:spPr>
          <a:xfrm>
            <a:off x="217175" y="185500"/>
            <a:ext cx="1942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EVALUATION: </a:t>
            </a:r>
            <a:endParaRPr b="1" sz="1100">
              <a:solidFill>
                <a:schemeClr val="dk2"/>
              </a:solidFill>
            </a:endParaRPr>
          </a:p>
          <a:p>
            <a:pPr indent="0" lvl="0" marL="0" rtl="0" algn="l">
              <a:spcBef>
                <a:spcPts val="0"/>
              </a:spcBef>
              <a:spcAft>
                <a:spcPts val="0"/>
              </a:spcAft>
              <a:buNone/>
            </a:pPr>
            <a:r>
              <a:rPr b="1" lang="en" sz="1100">
                <a:solidFill>
                  <a:schemeClr val="dk2"/>
                </a:solidFill>
              </a:rPr>
              <a:t>STRESS PREDICTION</a:t>
            </a:r>
            <a:endParaRPr b="1" sz="1100">
              <a:solidFill>
                <a:schemeClr val="dk2"/>
              </a:solidFill>
            </a:endParaRPr>
          </a:p>
        </p:txBody>
      </p:sp>
      <p:pic>
        <p:nvPicPr>
          <p:cNvPr id="306" name="Google Shape;306;p44"/>
          <p:cNvPicPr preferRelativeResize="0"/>
          <p:nvPr/>
        </p:nvPicPr>
        <p:blipFill>
          <a:blip r:embed="rId3">
            <a:alphaModFix/>
          </a:blip>
          <a:stretch>
            <a:fillRect/>
          </a:stretch>
        </p:blipFill>
        <p:spPr>
          <a:xfrm>
            <a:off x="6010837" y="448075"/>
            <a:ext cx="2366400" cy="1774800"/>
          </a:xfrm>
          <a:prstGeom prst="rect">
            <a:avLst/>
          </a:prstGeom>
          <a:noFill/>
          <a:ln>
            <a:noFill/>
          </a:ln>
        </p:spPr>
      </p:pic>
      <p:pic>
        <p:nvPicPr>
          <p:cNvPr id="307" name="Google Shape;307;p44"/>
          <p:cNvPicPr preferRelativeResize="0"/>
          <p:nvPr/>
        </p:nvPicPr>
        <p:blipFill>
          <a:blip r:embed="rId4">
            <a:alphaModFix/>
          </a:blip>
          <a:stretch>
            <a:fillRect/>
          </a:stretch>
        </p:blipFill>
        <p:spPr>
          <a:xfrm>
            <a:off x="6010825" y="2273500"/>
            <a:ext cx="2366400" cy="1774787"/>
          </a:xfrm>
          <a:prstGeom prst="rect">
            <a:avLst/>
          </a:prstGeom>
          <a:noFill/>
          <a:ln>
            <a:noFill/>
          </a:ln>
        </p:spPr>
      </p:pic>
      <p:sp>
        <p:nvSpPr>
          <p:cNvPr id="308" name="Google Shape;308;p44"/>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idx="1" type="body"/>
          </p:nvPr>
        </p:nvSpPr>
        <p:spPr>
          <a:xfrm>
            <a:off x="522100" y="999075"/>
            <a:ext cx="7574700" cy="3007800"/>
          </a:xfrm>
          <a:prstGeom prst="rect">
            <a:avLst/>
          </a:prstGeom>
        </p:spPr>
        <p:txBody>
          <a:bodyPr anchorCtr="0" anchor="t" bIns="45700" lIns="91425" spcFirstLastPara="1" rIns="91425" wrap="square" tIns="45700">
            <a:noAutofit/>
          </a:bodyPr>
          <a:lstStyle/>
          <a:p>
            <a:pPr indent="-323850" lvl="0" marL="457200" rtl="0" algn="just">
              <a:spcBef>
                <a:spcPts val="360"/>
              </a:spcBef>
              <a:spcAft>
                <a:spcPts val="0"/>
              </a:spcAft>
              <a:buSzPts val="1500"/>
              <a:buChar char="●"/>
            </a:pPr>
            <a:r>
              <a:rPr b="1" lang="en" sz="1500">
                <a:solidFill>
                  <a:srgbClr val="F082B5"/>
                </a:solidFill>
              </a:rPr>
              <a:t>Qualitative insights</a:t>
            </a:r>
            <a:r>
              <a:rPr lang="en" sz="1500"/>
              <a:t> regarding the </a:t>
            </a:r>
            <a:r>
              <a:rPr b="1" lang="en" sz="1500">
                <a:solidFill>
                  <a:srgbClr val="F082B5"/>
                </a:solidFill>
              </a:rPr>
              <a:t>unique challenges </a:t>
            </a:r>
            <a:r>
              <a:rPr lang="en" sz="1500">
                <a:solidFill>
                  <a:srgbClr val="00539F"/>
                </a:solidFill>
              </a:rPr>
              <a:t>of</a:t>
            </a:r>
            <a:r>
              <a:rPr b="1" lang="en" sz="1500">
                <a:solidFill>
                  <a:srgbClr val="F082B5"/>
                </a:solidFill>
              </a:rPr>
              <a:t> CS students</a:t>
            </a:r>
            <a:r>
              <a:rPr lang="en" sz="1500"/>
              <a:t>, specifically due to </a:t>
            </a:r>
            <a:r>
              <a:rPr b="1" lang="en" sz="1500">
                <a:solidFill>
                  <a:srgbClr val="F082B5"/>
                </a:solidFill>
              </a:rPr>
              <a:t>academic tasks</a:t>
            </a:r>
            <a:r>
              <a:rPr lang="en" sz="1500"/>
              <a:t> and their </a:t>
            </a:r>
            <a:r>
              <a:rPr b="1" lang="en" sz="1500">
                <a:solidFill>
                  <a:srgbClr val="F082B5"/>
                </a:solidFill>
              </a:rPr>
              <a:t>preferences</a:t>
            </a:r>
            <a:r>
              <a:rPr lang="en" sz="1500"/>
              <a:t> for technological support.</a:t>
            </a:r>
            <a:br>
              <a:rPr lang="en" sz="1500"/>
            </a:br>
            <a:br>
              <a:rPr lang="en" sz="1500"/>
            </a:br>
            <a:endParaRPr sz="1500"/>
          </a:p>
          <a:p>
            <a:pPr indent="-323850" lvl="0" marL="457200" rtl="0" algn="just">
              <a:spcBef>
                <a:spcPts val="0"/>
              </a:spcBef>
              <a:spcAft>
                <a:spcPts val="0"/>
              </a:spcAft>
              <a:buSzPts val="1500"/>
              <a:buChar char="●"/>
            </a:pPr>
            <a:r>
              <a:rPr lang="en" sz="1500"/>
              <a:t>A </a:t>
            </a:r>
            <a:r>
              <a:rPr lang="en" sz="1500">
                <a:solidFill>
                  <a:srgbClr val="00539F"/>
                </a:solidFill>
              </a:rPr>
              <a:t>computer-mediated, algorithm-assisted PI tool </a:t>
            </a:r>
            <a:r>
              <a:rPr b="1" lang="en" sz="1500">
                <a:solidFill>
                  <a:srgbClr val="F082B5"/>
                </a:solidFill>
              </a:rPr>
              <a:t>EmotionStream</a:t>
            </a:r>
            <a:r>
              <a:rPr lang="en" sz="1500"/>
              <a:t>- that provides both </a:t>
            </a:r>
            <a:r>
              <a:rPr b="1" lang="en" sz="1500">
                <a:solidFill>
                  <a:srgbClr val="F082B5"/>
                </a:solidFill>
              </a:rPr>
              <a:t>contextual</a:t>
            </a:r>
            <a:r>
              <a:rPr lang="en" sz="1500"/>
              <a:t> and </a:t>
            </a:r>
            <a:r>
              <a:rPr b="1" lang="en" sz="1500">
                <a:solidFill>
                  <a:srgbClr val="F082B5"/>
                </a:solidFill>
              </a:rPr>
              <a:t>emotional</a:t>
            </a:r>
            <a:r>
              <a:rPr lang="en" sz="1500"/>
              <a:t> insights based on individual behaviors. </a:t>
            </a:r>
            <a:br>
              <a:rPr lang="en" sz="1500"/>
            </a:br>
            <a:br>
              <a:rPr lang="en" sz="1500"/>
            </a:br>
            <a:endParaRPr sz="1500"/>
          </a:p>
          <a:p>
            <a:pPr indent="-323850" lvl="0" marL="457200" rtl="0" algn="just">
              <a:spcBef>
                <a:spcPts val="0"/>
              </a:spcBef>
              <a:spcAft>
                <a:spcPts val="0"/>
              </a:spcAft>
              <a:buSzPts val="1500"/>
              <a:buChar char="●"/>
            </a:pPr>
            <a:r>
              <a:rPr lang="en" sz="1500"/>
              <a:t>An evaluation of the </a:t>
            </a:r>
            <a:r>
              <a:rPr b="1" lang="en" sz="1500">
                <a:solidFill>
                  <a:srgbClr val="F082B5"/>
                </a:solidFill>
              </a:rPr>
              <a:t>reliability of AER models</a:t>
            </a:r>
            <a:r>
              <a:rPr lang="en" sz="1500"/>
              <a:t> and the </a:t>
            </a:r>
            <a:r>
              <a:rPr b="1" lang="en" sz="1500">
                <a:solidFill>
                  <a:srgbClr val="F082B5"/>
                </a:solidFill>
              </a:rPr>
              <a:t>role of context in stress prediction</a:t>
            </a:r>
            <a:r>
              <a:rPr lang="en" sz="1500"/>
              <a:t>: we demonstrate that emotions, when augmented with contextual cues, shows promise for stress prediction using existing AER tools.</a:t>
            </a:r>
            <a:endParaRPr sz="1500"/>
          </a:p>
        </p:txBody>
      </p:sp>
      <p:cxnSp>
        <p:nvCxnSpPr>
          <p:cNvPr id="314" name="Google Shape;314;p45"/>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315" name="Google Shape;315;p45"/>
          <p:cNvSpPr txBox="1"/>
          <p:nvPr/>
        </p:nvSpPr>
        <p:spPr>
          <a:xfrm>
            <a:off x="217175" y="185500"/>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CONTRIBUTIONS</a:t>
            </a:r>
            <a:endParaRPr b="1" sz="1100">
              <a:solidFill>
                <a:schemeClr val="dk2"/>
              </a:solidFill>
            </a:endParaRPr>
          </a:p>
        </p:txBody>
      </p:sp>
      <p:sp>
        <p:nvSpPr>
          <p:cNvPr id="316" name="Google Shape;316;p45"/>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8"/>
          <p:cNvSpPr txBox="1"/>
          <p:nvPr>
            <p:ph idx="1" type="body"/>
          </p:nvPr>
        </p:nvSpPr>
        <p:spPr>
          <a:xfrm>
            <a:off x="373825" y="970275"/>
            <a:ext cx="4404600" cy="1447200"/>
          </a:xfrm>
          <a:prstGeom prst="rect">
            <a:avLst/>
          </a:prstGeom>
        </p:spPr>
        <p:txBody>
          <a:bodyPr anchorCtr="0" anchor="t" bIns="45700" lIns="91425" spcFirstLastPara="1" rIns="91425" wrap="square" tIns="45700">
            <a:noAutofit/>
          </a:bodyPr>
          <a:lstStyle/>
          <a:p>
            <a:pPr indent="-317500" lvl="0" marL="457200" rtl="0" algn="just">
              <a:spcBef>
                <a:spcPts val="0"/>
              </a:spcBef>
              <a:spcAft>
                <a:spcPts val="0"/>
              </a:spcAft>
              <a:buSzPts val="1400"/>
              <a:buChar char="●"/>
            </a:pPr>
            <a:r>
              <a:rPr b="1" lang="en" sz="1400">
                <a:solidFill>
                  <a:srgbClr val="F082B5"/>
                </a:solidFill>
              </a:rPr>
              <a:t>A</a:t>
            </a:r>
            <a:r>
              <a:rPr b="1" lang="en" sz="1400">
                <a:solidFill>
                  <a:srgbClr val="F082B5"/>
                </a:solidFill>
              </a:rPr>
              <a:t>nxiety </a:t>
            </a:r>
            <a:r>
              <a:rPr lang="en" sz="1400">
                <a:solidFill>
                  <a:srgbClr val="00539F"/>
                </a:solidFill>
              </a:rPr>
              <a:t>and</a:t>
            </a:r>
            <a:r>
              <a:rPr b="1" lang="en" sz="1400">
                <a:solidFill>
                  <a:srgbClr val="F082B5"/>
                </a:solidFill>
              </a:rPr>
              <a:t> Depression </a:t>
            </a:r>
            <a:r>
              <a:rPr lang="en" sz="1400">
                <a:solidFill>
                  <a:srgbClr val="00539F"/>
                </a:solidFill>
              </a:rPr>
              <a:t>symptoms</a:t>
            </a:r>
            <a:r>
              <a:rPr lang="en" sz="1400"/>
              <a:t> are</a:t>
            </a:r>
            <a:r>
              <a:rPr lang="en" sz="1400"/>
              <a:t> </a:t>
            </a:r>
            <a:r>
              <a:rPr b="1" lang="en">
                <a:solidFill>
                  <a:srgbClr val="F082B5"/>
                </a:solidFill>
              </a:rPr>
              <a:t>2x</a:t>
            </a:r>
            <a:r>
              <a:rPr lang="en" sz="1400"/>
              <a:t> as high in </a:t>
            </a:r>
            <a:r>
              <a:rPr b="1" lang="en" sz="1400">
                <a:solidFill>
                  <a:srgbClr val="F082B5"/>
                </a:solidFill>
              </a:rPr>
              <a:t>Computer Science (CS)</a:t>
            </a:r>
            <a:r>
              <a:rPr lang="en" sz="1400"/>
              <a:t> students compared to other </a:t>
            </a:r>
            <a:r>
              <a:rPr b="1" lang="en" sz="1400">
                <a:solidFill>
                  <a:srgbClr val="F082B5"/>
                </a:solidFill>
              </a:rPr>
              <a:t>undergraduate students</a:t>
            </a:r>
            <a:r>
              <a:rPr lang="en" sz="1400"/>
              <a:t> and </a:t>
            </a:r>
            <a:r>
              <a:rPr b="1" lang="en">
                <a:solidFill>
                  <a:srgbClr val="F082B5"/>
                </a:solidFill>
              </a:rPr>
              <a:t>5-10x</a:t>
            </a:r>
            <a:r>
              <a:rPr b="1" lang="en" sz="1400">
                <a:solidFill>
                  <a:srgbClr val="F082B5"/>
                </a:solidFill>
              </a:rPr>
              <a:t> higher</a:t>
            </a:r>
            <a:r>
              <a:rPr lang="en" sz="1400"/>
              <a:t> than in the </a:t>
            </a:r>
            <a:r>
              <a:rPr b="1" lang="en" sz="1400">
                <a:solidFill>
                  <a:srgbClr val="F082B5"/>
                </a:solidFill>
              </a:rPr>
              <a:t>general population</a:t>
            </a:r>
            <a:r>
              <a:rPr lang="en" sz="1400"/>
              <a:t> </a:t>
            </a:r>
            <a:r>
              <a:rPr lang="en" sz="1400"/>
              <a:t>(Passos et al., SIGCSE 2020)</a:t>
            </a:r>
            <a:br>
              <a:rPr lang="en" sz="1400"/>
            </a:br>
            <a:br>
              <a:rPr b="1" lang="en" sz="1400"/>
            </a:br>
            <a:endParaRPr b="1" sz="1400">
              <a:solidFill>
                <a:schemeClr val="dk2"/>
              </a:solidFill>
            </a:endParaRPr>
          </a:p>
        </p:txBody>
      </p:sp>
      <p:cxnSp>
        <p:nvCxnSpPr>
          <p:cNvPr id="123" name="Google Shape;123;p28"/>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124" name="Google Shape;124;p28"/>
          <p:cNvSpPr txBox="1"/>
          <p:nvPr/>
        </p:nvSpPr>
        <p:spPr>
          <a:xfrm>
            <a:off x="217175" y="185500"/>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INTRODUCTION</a:t>
            </a:r>
            <a:endParaRPr b="1" sz="1100">
              <a:solidFill>
                <a:schemeClr val="dk2"/>
              </a:solidFill>
            </a:endParaRPr>
          </a:p>
        </p:txBody>
      </p:sp>
      <p:sp>
        <p:nvSpPr>
          <p:cNvPr id="125" name="Google Shape;125;p28"/>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126" name="Google Shape;126;p28"/>
          <p:cNvPicPr preferRelativeResize="0"/>
          <p:nvPr/>
        </p:nvPicPr>
        <p:blipFill rotWithShape="1">
          <a:blip r:embed="rId3">
            <a:alphaModFix/>
          </a:blip>
          <a:srcRect b="920" l="0" r="0" t="-920"/>
          <a:stretch/>
        </p:blipFill>
        <p:spPr>
          <a:xfrm>
            <a:off x="5024275" y="1031824"/>
            <a:ext cx="4119725" cy="2744625"/>
          </a:xfrm>
          <a:prstGeom prst="rect">
            <a:avLst/>
          </a:prstGeom>
          <a:noFill/>
          <a:ln>
            <a:noFill/>
          </a:ln>
        </p:spPr>
      </p:pic>
      <p:sp>
        <p:nvSpPr>
          <p:cNvPr id="127" name="Google Shape;127;p28"/>
          <p:cNvSpPr txBox="1"/>
          <p:nvPr/>
        </p:nvSpPr>
        <p:spPr>
          <a:xfrm>
            <a:off x="373825" y="2630175"/>
            <a:ext cx="4404600" cy="1262100"/>
          </a:xfrm>
          <a:prstGeom prst="rect">
            <a:avLst/>
          </a:prstGeom>
          <a:noFill/>
          <a:ln>
            <a:noFill/>
          </a:ln>
        </p:spPr>
        <p:txBody>
          <a:bodyPr anchorCtr="0" anchor="t" bIns="91425" lIns="91425" spcFirstLastPara="1" rIns="91425" wrap="square" tIns="91425">
            <a:spAutoFit/>
          </a:bodyPr>
          <a:lstStyle/>
          <a:p>
            <a:pPr indent="-317500" lvl="0" marL="457200" rtl="0" algn="just">
              <a:spcBef>
                <a:spcPts val="0"/>
              </a:spcBef>
              <a:spcAft>
                <a:spcPts val="0"/>
              </a:spcAft>
              <a:buClr>
                <a:srgbClr val="006096"/>
              </a:buClr>
              <a:buSzPts val="1400"/>
              <a:buChar char="●"/>
            </a:pPr>
            <a:r>
              <a:rPr lang="en">
                <a:solidFill>
                  <a:srgbClr val="006096"/>
                </a:solidFill>
                <a:latin typeface="Calibri"/>
                <a:ea typeface="Calibri"/>
                <a:cs typeface="Calibri"/>
                <a:sym typeface="Calibri"/>
              </a:rPr>
              <a:t>There has been a rapid proliferation of mental health tools ranging from </a:t>
            </a:r>
            <a:r>
              <a:rPr b="1" lang="en">
                <a:solidFill>
                  <a:srgbClr val="F082B5"/>
                </a:solidFill>
                <a:latin typeface="Calibri"/>
                <a:ea typeface="Calibri"/>
                <a:cs typeface="Calibri"/>
                <a:sym typeface="Calibri"/>
              </a:rPr>
              <a:t>mobile sensing </a:t>
            </a:r>
            <a:r>
              <a:rPr lang="en">
                <a:solidFill>
                  <a:schemeClr val="dk2"/>
                </a:solidFill>
                <a:latin typeface="Calibri"/>
                <a:ea typeface="Calibri"/>
                <a:cs typeface="Calibri"/>
                <a:sym typeface="Calibri"/>
              </a:rPr>
              <a:t>and</a:t>
            </a:r>
            <a:r>
              <a:rPr b="1" lang="en">
                <a:solidFill>
                  <a:srgbClr val="F082B5"/>
                </a:solidFill>
                <a:latin typeface="Calibri"/>
                <a:ea typeface="Calibri"/>
                <a:cs typeface="Calibri"/>
                <a:sym typeface="Calibri"/>
              </a:rPr>
              <a:t> digital phenotyping </a:t>
            </a:r>
            <a:r>
              <a:rPr lang="en">
                <a:solidFill>
                  <a:schemeClr val="dk2"/>
                </a:solidFill>
                <a:latin typeface="Calibri"/>
                <a:ea typeface="Calibri"/>
                <a:cs typeface="Calibri"/>
                <a:sym typeface="Calibri"/>
              </a:rPr>
              <a:t>to the integration of</a:t>
            </a:r>
            <a:r>
              <a:rPr b="1" lang="en">
                <a:solidFill>
                  <a:srgbClr val="F082B5"/>
                </a:solidFill>
                <a:latin typeface="Calibri"/>
                <a:ea typeface="Calibri"/>
                <a:cs typeface="Calibri"/>
                <a:sym typeface="Calibri"/>
              </a:rPr>
              <a:t> Cognitive Behavioral Therapy (CBT) </a:t>
            </a:r>
            <a:r>
              <a:rPr lang="en">
                <a:solidFill>
                  <a:schemeClr val="dk2"/>
                </a:solidFill>
                <a:latin typeface="Calibri"/>
                <a:ea typeface="Calibri"/>
                <a:cs typeface="Calibri"/>
                <a:sym typeface="Calibri"/>
              </a:rPr>
              <a:t>techniques</a:t>
            </a:r>
            <a:r>
              <a:rPr b="1" lang="en">
                <a:solidFill>
                  <a:srgbClr val="F082B5"/>
                </a:solidFill>
                <a:latin typeface="Calibri"/>
                <a:ea typeface="Calibri"/>
                <a:cs typeface="Calibri"/>
                <a:sym typeface="Calibri"/>
              </a:rPr>
              <a:t> </a:t>
            </a:r>
            <a:r>
              <a:rPr lang="en">
                <a:solidFill>
                  <a:schemeClr val="dk2"/>
                </a:solidFill>
                <a:latin typeface="Calibri"/>
                <a:ea typeface="Calibri"/>
                <a:cs typeface="Calibri"/>
                <a:sym typeface="Calibri"/>
              </a:rPr>
              <a:t>and</a:t>
            </a:r>
            <a:r>
              <a:rPr b="1" lang="en">
                <a:solidFill>
                  <a:srgbClr val="F082B5"/>
                </a:solidFill>
                <a:latin typeface="Calibri"/>
                <a:ea typeface="Calibri"/>
                <a:cs typeface="Calibri"/>
                <a:sym typeface="Calibri"/>
              </a:rPr>
              <a:t> storytelling</a:t>
            </a:r>
            <a:r>
              <a:rPr lang="en">
                <a:solidFill>
                  <a:srgbClr val="006096"/>
                </a:solidFill>
                <a:latin typeface="Calibri"/>
                <a:ea typeface="Calibri"/>
                <a:cs typeface="Calibri"/>
                <a:sym typeface="Calibri"/>
              </a:rPr>
              <a:t>.  </a:t>
            </a:r>
            <a:endParaRPr sz="1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6"/>
          <p:cNvSpPr txBox="1"/>
          <p:nvPr>
            <p:ph idx="12" type="sldNum"/>
          </p:nvPr>
        </p:nvSpPr>
        <p:spPr>
          <a:xfrm>
            <a:off x="3505200" y="4767263"/>
            <a:ext cx="2133600" cy="274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 sz="1200" u="none" cap="none" strike="noStrike">
                <a:solidFill>
                  <a:schemeClr val="lt1"/>
                </a:solidFill>
                <a:latin typeface="Helvetica Neue"/>
                <a:ea typeface="Helvetica Neue"/>
                <a:cs typeface="Helvetica Neue"/>
                <a:sym typeface="Helvetica Neue"/>
              </a:rPr>
              <a:t>‹#›</a:t>
            </a:fld>
            <a:endParaRPr b="0" i="0" sz="1200" u="none" cap="none" strike="noStrike">
              <a:solidFill>
                <a:schemeClr val="lt1"/>
              </a:solidFill>
              <a:latin typeface="Helvetica Neue"/>
              <a:ea typeface="Helvetica Neue"/>
              <a:cs typeface="Helvetica Neue"/>
              <a:sym typeface="Helvetica Neue"/>
            </a:endParaRPr>
          </a:p>
        </p:txBody>
      </p:sp>
      <p:sp>
        <p:nvSpPr>
          <p:cNvPr id="322" name="Google Shape;322;p46"/>
          <p:cNvSpPr txBox="1"/>
          <p:nvPr/>
        </p:nvSpPr>
        <p:spPr>
          <a:xfrm>
            <a:off x="490350" y="1434350"/>
            <a:ext cx="7833000" cy="1923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en" sz="2300">
                <a:solidFill>
                  <a:srgbClr val="00539F"/>
                </a:solidFill>
              </a:rPr>
              <a:t>"I spent 14 hours debugging just one assignment": Toward Computer-Mediated Personal Informatics for Computer Science Student Mental Health</a:t>
            </a:r>
            <a:endParaRPr b="1" sz="2300">
              <a:solidFill>
                <a:srgbClr val="00539F"/>
              </a:solidFill>
            </a:endParaRPr>
          </a:p>
          <a:p>
            <a:pPr indent="0" lvl="0" marL="0" rtl="0" algn="just">
              <a:spcBef>
                <a:spcPts val="0"/>
              </a:spcBef>
              <a:spcAft>
                <a:spcPts val="0"/>
              </a:spcAft>
              <a:buClr>
                <a:schemeClr val="dk1"/>
              </a:buClr>
              <a:buSzPts val="1100"/>
              <a:buFont typeface="Arial"/>
              <a:buNone/>
            </a:pPr>
            <a:r>
              <a:t/>
            </a:r>
            <a:endParaRPr b="1" sz="2300">
              <a:solidFill>
                <a:schemeClr val="dk1"/>
              </a:solidFill>
            </a:endParaRPr>
          </a:p>
          <a:p>
            <a:pPr indent="0" lvl="0" marL="0" rtl="0" algn="just">
              <a:spcBef>
                <a:spcPts val="0"/>
              </a:spcBef>
              <a:spcAft>
                <a:spcPts val="0"/>
              </a:spcAft>
              <a:buNone/>
            </a:pPr>
            <a:r>
              <a:t/>
            </a:r>
            <a:endParaRPr b="1" sz="2100">
              <a:solidFill>
                <a:schemeClr val="dk1"/>
              </a:solidFill>
            </a:endParaRPr>
          </a:p>
        </p:txBody>
      </p:sp>
      <p:pic>
        <p:nvPicPr>
          <p:cNvPr id="323" name="Google Shape;323;p46"/>
          <p:cNvPicPr preferRelativeResize="0"/>
          <p:nvPr/>
        </p:nvPicPr>
        <p:blipFill>
          <a:blip r:embed="rId3">
            <a:alphaModFix/>
          </a:blip>
          <a:stretch>
            <a:fillRect/>
          </a:stretch>
        </p:blipFill>
        <p:spPr>
          <a:xfrm>
            <a:off x="3279650" y="375900"/>
            <a:ext cx="878458" cy="753000"/>
          </a:xfrm>
          <a:prstGeom prst="rect">
            <a:avLst/>
          </a:prstGeom>
          <a:noFill/>
          <a:ln>
            <a:noFill/>
          </a:ln>
        </p:spPr>
      </p:pic>
      <p:pic>
        <p:nvPicPr>
          <p:cNvPr id="324" name="Google Shape;324;p46"/>
          <p:cNvPicPr preferRelativeResize="0"/>
          <p:nvPr/>
        </p:nvPicPr>
        <p:blipFill rotWithShape="1">
          <a:blip r:embed="rId4">
            <a:alphaModFix/>
          </a:blip>
          <a:srcRect b="0" l="40303" r="6491" t="0"/>
          <a:stretch/>
        </p:blipFill>
        <p:spPr>
          <a:xfrm>
            <a:off x="4158102" y="578523"/>
            <a:ext cx="1566447" cy="384391"/>
          </a:xfrm>
          <a:prstGeom prst="rect">
            <a:avLst/>
          </a:prstGeom>
          <a:noFill/>
          <a:ln>
            <a:noFill/>
          </a:ln>
        </p:spPr>
      </p:pic>
      <p:pic>
        <p:nvPicPr>
          <p:cNvPr id="325" name="Google Shape;325;p46"/>
          <p:cNvPicPr preferRelativeResize="0"/>
          <p:nvPr/>
        </p:nvPicPr>
        <p:blipFill>
          <a:blip r:embed="rId5">
            <a:alphaModFix/>
          </a:blip>
          <a:stretch>
            <a:fillRect/>
          </a:stretch>
        </p:blipFill>
        <p:spPr>
          <a:xfrm>
            <a:off x="6683250" y="2491175"/>
            <a:ext cx="1721426" cy="1721426"/>
          </a:xfrm>
          <a:prstGeom prst="rect">
            <a:avLst/>
          </a:prstGeom>
          <a:noFill/>
          <a:ln>
            <a:noFill/>
          </a:ln>
        </p:spPr>
      </p:pic>
      <p:sp>
        <p:nvSpPr>
          <p:cNvPr id="326" name="Google Shape;326;p46"/>
          <p:cNvSpPr txBox="1"/>
          <p:nvPr/>
        </p:nvSpPr>
        <p:spPr>
          <a:xfrm>
            <a:off x="580575" y="3104400"/>
            <a:ext cx="4003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082B5"/>
                </a:solidFill>
              </a:rPr>
              <a:t>Aishwarya Chandrasekaran (aishc@udel.edu)</a:t>
            </a:r>
            <a:endParaRPr b="1" sz="1200">
              <a:solidFill>
                <a:schemeClr val="accent4"/>
              </a:solidFill>
            </a:endParaRPr>
          </a:p>
          <a:p>
            <a:pPr indent="0" lvl="0" marL="0" rtl="0" algn="l">
              <a:spcBef>
                <a:spcPts val="0"/>
              </a:spcBef>
              <a:spcAft>
                <a:spcPts val="0"/>
              </a:spcAft>
              <a:buNone/>
            </a:pPr>
            <a:r>
              <a:rPr lang="en" sz="1200">
                <a:solidFill>
                  <a:srgbClr val="00539F"/>
                </a:solidFill>
              </a:rPr>
              <a:t>London Bielicke</a:t>
            </a:r>
            <a:endParaRPr sz="1200">
              <a:solidFill>
                <a:srgbClr val="00539F"/>
              </a:solidFill>
            </a:endParaRPr>
          </a:p>
          <a:p>
            <a:pPr indent="0" lvl="0" marL="0" rtl="0" algn="l">
              <a:spcBef>
                <a:spcPts val="0"/>
              </a:spcBef>
              <a:spcAft>
                <a:spcPts val="0"/>
              </a:spcAft>
              <a:buNone/>
            </a:pPr>
            <a:r>
              <a:rPr lang="en" sz="1200">
                <a:solidFill>
                  <a:srgbClr val="00539F"/>
                </a:solidFill>
              </a:rPr>
              <a:t>Diya Shah</a:t>
            </a:r>
            <a:endParaRPr sz="1200">
              <a:solidFill>
                <a:srgbClr val="00539F"/>
              </a:solidFill>
            </a:endParaRPr>
          </a:p>
          <a:p>
            <a:pPr indent="0" lvl="0" marL="0" rtl="0" algn="l">
              <a:spcBef>
                <a:spcPts val="0"/>
              </a:spcBef>
              <a:spcAft>
                <a:spcPts val="0"/>
              </a:spcAft>
              <a:buNone/>
            </a:pPr>
            <a:r>
              <a:rPr lang="en" sz="1200">
                <a:solidFill>
                  <a:srgbClr val="00539F"/>
                </a:solidFill>
              </a:rPr>
              <a:t>Harisha Janakiraman</a:t>
            </a:r>
            <a:endParaRPr sz="1200">
              <a:solidFill>
                <a:srgbClr val="00539F"/>
              </a:solidFill>
            </a:endParaRPr>
          </a:p>
          <a:p>
            <a:pPr indent="0" lvl="0" marL="0" rtl="0" algn="l">
              <a:spcBef>
                <a:spcPts val="0"/>
              </a:spcBef>
              <a:spcAft>
                <a:spcPts val="0"/>
              </a:spcAft>
              <a:buNone/>
            </a:pPr>
            <a:r>
              <a:rPr lang="en" sz="1200">
                <a:solidFill>
                  <a:srgbClr val="00539F"/>
                </a:solidFill>
              </a:rPr>
              <a:t>Matthew Louis Mauriello</a:t>
            </a:r>
            <a:endParaRPr sz="1200">
              <a:solidFill>
                <a:srgbClr val="00539F"/>
              </a:solidFill>
            </a:endParaRPr>
          </a:p>
        </p:txBody>
      </p:sp>
      <p:pic>
        <p:nvPicPr>
          <p:cNvPr id="327" name="Google Shape;327;p46"/>
          <p:cNvPicPr preferRelativeResize="0"/>
          <p:nvPr/>
        </p:nvPicPr>
        <p:blipFill rotWithShape="1">
          <a:blip r:embed="rId6">
            <a:alphaModFix/>
          </a:blip>
          <a:srcRect b="9346" l="15020" r="15020" t="0"/>
          <a:stretch/>
        </p:blipFill>
        <p:spPr>
          <a:xfrm>
            <a:off x="7176875" y="268425"/>
            <a:ext cx="1476774" cy="1004600"/>
          </a:xfrm>
          <a:prstGeom prst="rect">
            <a:avLst/>
          </a:prstGeom>
          <a:noFill/>
          <a:ln>
            <a:noFill/>
          </a:ln>
        </p:spPr>
      </p:pic>
      <p:pic>
        <p:nvPicPr>
          <p:cNvPr id="328" name="Google Shape;328;p46"/>
          <p:cNvPicPr preferRelativeResize="0"/>
          <p:nvPr/>
        </p:nvPicPr>
        <p:blipFill>
          <a:blip r:embed="rId7">
            <a:alphaModFix/>
          </a:blip>
          <a:stretch>
            <a:fillRect/>
          </a:stretch>
        </p:blipFill>
        <p:spPr>
          <a:xfrm>
            <a:off x="580575" y="375906"/>
            <a:ext cx="809701" cy="9009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9"/>
          <p:cNvSpPr txBox="1"/>
          <p:nvPr>
            <p:ph idx="1" type="body"/>
          </p:nvPr>
        </p:nvSpPr>
        <p:spPr>
          <a:xfrm>
            <a:off x="442000" y="980850"/>
            <a:ext cx="8181300" cy="913500"/>
          </a:xfrm>
          <a:prstGeom prst="rect">
            <a:avLst/>
          </a:prstGeom>
        </p:spPr>
        <p:txBody>
          <a:bodyPr anchorCtr="0" anchor="t" bIns="45700" lIns="91425" spcFirstLastPara="1" rIns="91425" wrap="square" tIns="45700">
            <a:noAutofit/>
          </a:bodyPr>
          <a:lstStyle/>
          <a:p>
            <a:pPr indent="-323850" lvl="0" marL="457200" rtl="0" algn="just">
              <a:spcBef>
                <a:spcPts val="0"/>
              </a:spcBef>
              <a:spcAft>
                <a:spcPts val="0"/>
              </a:spcAft>
              <a:buSzPts val="1500"/>
              <a:buChar char="●"/>
            </a:pPr>
            <a:r>
              <a:rPr lang="en" sz="1500">
                <a:solidFill>
                  <a:schemeClr val="dk2"/>
                </a:solidFill>
              </a:rPr>
              <a:t>The real world </a:t>
            </a:r>
            <a:r>
              <a:rPr b="1" lang="en" sz="1500">
                <a:solidFill>
                  <a:srgbClr val="F082B5"/>
                </a:solidFill>
              </a:rPr>
              <a:t>adoption rate</a:t>
            </a:r>
            <a:r>
              <a:rPr lang="en" sz="1500">
                <a:solidFill>
                  <a:schemeClr val="dk2"/>
                </a:solidFill>
              </a:rPr>
              <a:t> of digital mental health among students is </a:t>
            </a:r>
            <a:r>
              <a:rPr b="1" lang="en" sz="1500">
                <a:solidFill>
                  <a:srgbClr val="F082B5"/>
                </a:solidFill>
              </a:rPr>
              <a:t>low</a:t>
            </a:r>
            <a:r>
              <a:rPr lang="en" sz="1500">
                <a:solidFill>
                  <a:schemeClr val="dk2"/>
                </a:solidFill>
              </a:rPr>
              <a:t>. </a:t>
            </a:r>
            <a:r>
              <a:rPr lang="en" sz="1500"/>
              <a:t>For college students, the key factor contributing to this gap has been suggested as the </a:t>
            </a:r>
            <a:r>
              <a:rPr b="1" lang="en" sz="1500">
                <a:solidFill>
                  <a:srgbClr val="F082B5"/>
                </a:solidFill>
              </a:rPr>
              <a:t>mismatch </a:t>
            </a:r>
            <a:r>
              <a:rPr lang="en" sz="1500">
                <a:solidFill>
                  <a:srgbClr val="00539F"/>
                </a:solidFill>
              </a:rPr>
              <a:t>between</a:t>
            </a:r>
            <a:r>
              <a:rPr b="1" lang="en" sz="1500">
                <a:solidFill>
                  <a:srgbClr val="F082B5"/>
                </a:solidFill>
              </a:rPr>
              <a:t> tool design </a:t>
            </a:r>
            <a:r>
              <a:rPr lang="en" sz="1500">
                <a:solidFill>
                  <a:srgbClr val="00539F"/>
                </a:solidFill>
              </a:rPr>
              <a:t>and their</a:t>
            </a:r>
            <a:r>
              <a:rPr b="1" lang="en" sz="1500">
                <a:solidFill>
                  <a:srgbClr val="F082B5"/>
                </a:solidFill>
              </a:rPr>
              <a:t> everyday experiences</a:t>
            </a:r>
            <a:r>
              <a:rPr lang="en" sz="1500"/>
              <a:t> </a:t>
            </a:r>
            <a:r>
              <a:rPr lang="en" sz="1500"/>
              <a:t>(Lattie et al., CHI 2020)</a:t>
            </a:r>
            <a:r>
              <a:rPr lang="en" sz="1500"/>
              <a:t> </a:t>
            </a:r>
            <a:endParaRPr sz="1500">
              <a:solidFill>
                <a:srgbClr val="F082B5"/>
              </a:solidFill>
            </a:endParaRPr>
          </a:p>
        </p:txBody>
      </p:sp>
      <p:cxnSp>
        <p:nvCxnSpPr>
          <p:cNvPr id="133" name="Google Shape;133;p29"/>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134" name="Google Shape;134;p29"/>
          <p:cNvSpPr txBox="1"/>
          <p:nvPr/>
        </p:nvSpPr>
        <p:spPr>
          <a:xfrm>
            <a:off x="217175" y="185500"/>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INTRODUCTION</a:t>
            </a:r>
            <a:endParaRPr b="1" sz="1100">
              <a:solidFill>
                <a:schemeClr val="dk2"/>
              </a:solidFill>
            </a:endParaRPr>
          </a:p>
        </p:txBody>
      </p:sp>
      <p:sp>
        <p:nvSpPr>
          <p:cNvPr id="135" name="Google Shape;135;p29"/>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136" name="Google Shape;136;p29"/>
          <p:cNvSpPr txBox="1"/>
          <p:nvPr/>
        </p:nvSpPr>
        <p:spPr>
          <a:xfrm>
            <a:off x="458800" y="2016475"/>
            <a:ext cx="8181300" cy="1616100"/>
          </a:xfrm>
          <a:prstGeom prst="rect">
            <a:avLst/>
          </a:prstGeom>
          <a:noFill/>
          <a:ln>
            <a:noFill/>
          </a:ln>
        </p:spPr>
        <p:txBody>
          <a:bodyPr anchorCtr="0" anchor="t" bIns="91425" lIns="91425" spcFirstLastPara="1" rIns="91425" wrap="square" tIns="91425">
            <a:spAutoFit/>
          </a:bodyPr>
          <a:lstStyle/>
          <a:p>
            <a:pPr indent="-323850" lvl="0" marL="457200" rtl="0" algn="just">
              <a:spcBef>
                <a:spcPts val="0"/>
              </a:spcBef>
              <a:spcAft>
                <a:spcPts val="0"/>
              </a:spcAft>
              <a:buClr>
                <a:srgbClr val="00539F"/>
              </a:buClr>
              <a:buSzPts val="1500"/>
              <a:buFont typeface="Calibri"/>
              <a:buChar char="●"/>
            </a:pPr>
            <a:r>
              <a:rPr lang="en" sz="1500">
                <a:solidFill>
                  <a:schemeClr val="dk2"/>
                </a:solidFill>
                <a:latin typeface="Calibri"/>
                <a:ea typeface="Calibri"/>
                <a:cs typeface="Calibri"/>
                <a:sym typeface="Calibri"/>
              </a:rPr>
              <a:t>The specific reasons</a:t>
            </a:r>
            <a:r>
              <a:rPr b="1" lang="en" sz="1500">
                <a:solidFill>
                  <a:schemeClr val="dk2"/>
                </a:solidFill>
                <a:latin typeface="Calibri"/>
                <a:ea typeface="Calibri"/>
                <a:cs typeface="Calibri"/>
                <a:sym typeface="Calibri"/>
              </a:rPr>
              <a:t> </a:t>
            </a:r>
            <a:r>
              <a:rPr b="1" lang="en" sz="1500">
                <a:solidFill>
                  <a:srgbClr val="F082B5"/>
                </a:solidFill>
                <a:latin typeface="Calibri"/>
                <a:ea typeface="Calibri"/>
                <a:cs typeface="Calibri"/>
                <a:sym typeface="Calibri"/>
              </a:rPr>
              <a:t>why CS students experience elevated mental health issues</a:t>
            </a:r>
            <a:r>
              <a:rPr b="1" lang="en" sz="1500">
                <a:solidFill>
                  <a:schemeClr val="dk2"/>
                </a:solidFill>
                <a:latin typeface="Calibri"/>
                <a:ea typeface="Calibri"/>
                <a:cs typeface="Calibri"/>
                <a:sym typeface="Calibri"/>
              </a:rPr>
              <a:t> </a:t>
            </a:r>
            <a:r>
              <a:rPr lang="en" sz="1500">
                <a:solidFill>
                  <a:schemeClr val="dk2"/>
                </a:solidFill>
                <a:latin typeface="Calibri"/>
                <a:ea typeface="Calibri"/>
                <a:cs typeface="Calibri"/>
                <a:sym typeface="Calibri"/>
              </a:rPr>
              <a:t>are unknown</a:t>
            </a:r>
            <a:br>
              <a:rPr lang="en" sz="1500">
                <a:solidFill>
                  <a:schemeClr val="dk2"/>
                </a:solidFill>
                <a:latin typeface="Calibri"/>
                <a:ea typeface="Calibri"/>
                <a:cs typeface="Calibri"/>
                <a:sym typeface="Calibri"/>
              </a:rPr>
            </a:br>
            <a:br>
              <a:rPr lang="en" sz="1500">
                <a:solidFill>
                  <a:schemeClr val="dk2"/>
                </a:solidFill>
                <a:latin typeface="Calibri"/>
                <a:ea typeface="Calibri"/>
                <a:cs typeface="Calibri"/>
                <a:sym typeface="Calibri"/>
              </a:rPr>
            </a:br>
            <a:endParaRPr sz="1500">
              <a:solidFill>
                <a:schemeClr val="dk2"/>
              </a:solidFill>
              <a:latin typeface="Calibri"/>
              <a:ea typeface="Calibri"/>
              <a:cs typeface="Calibri"/>
              <a:sym typeface="Calibri"/>
            </a:endParaRPr>
          </a:p>
          <a:p>
            <a:pPr indent="-323850" lvl="0" marL="457200" rtl="0" algn="just">
              <a:spcBef>
                <a:spcPts val="0"/>
              </a:spcBef>
              <a:spcAft>
                <a:spcPts val="0"/>
              </a:spcAft>
              <a:buClr>
                <a:schemeClr val="dk2"/>
              </a:buClr>
              <a:buSzPts val="1500"/>
              <a:buChar char="●"/>
            </a:pPr>
            <a:r>
              <a:rPr lang="en" sz="1500">
                <a:solidFill>
                  <a:schemeClr val="dk2"/>
                </a:solidFill>
                <a:latin typeface="Calibri"/>
                <a:ea typeface="Calibri"/>
                <a:cs typeface="Calibri"/>
                <a:sym typeface="Calibri"/>
              </a:rPr>
              <a:t>Ji et al., (SIGCSE 2024) explored this direction, but the results are constrained only to </a:t>
            </a:r>
            <a:r>
              <a:rPr lang="en" sz="1500">
                <a:solidFill>
                  <a:srgbClr val="00539F"/>
                </a:solidFill>
                <a:latin typeface="Calibri"/>
                <a:ea typeface="Calibri"/>
                <a:cs typeface="Calibri"/>
                <a:sym typeface="Calibri"/>
              </a:rPr>
              <a:t>students with </a:t>
            </a:r>
            <a:r>
              <a:rPr b="1" lang="en" sz="1500">
                <a:solidFill>
                  <a:srgbClr val="F082B5"/>
                </a:solidFill>
                <a:latin typeface="Calibri"/>
                <a:ea typeface="Calibri"/>
                <a:cs typeface="Calibri"/>
                <a:sym typeface="Calibri"/>
              </a:rPr>
              <a:t>pre-existing mental health conditions </a:t>
            </a:r>
            <a:endParaRPr sz="1500">
              <a:solidFill>
                <a:srgbClr val="F082B5"/>
              </a:solidFill>
              <a:latin typeface="Calibri"/>
              <a:ea typeface="Calibri"/>
              <a:cs typeface="Calibri"/>
              <a:sym typeface="Calibri"/>
            </a:endParaRPr>
          </a:p>
          <a:p>
            <a:pPr indent="0" lvl="0" marL="0" rtl="0" algn="just">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0"/>
          <p:cNvSpPr txBox="1"/>
          <p:nvPr>
            <p:ph idx="1" type="body"/>
          </p:nvPr>
        </p:nvSpPr>
        <p:spPr>
          <a:xfrm>
            <a:off x="457375" y="1131000"/>
            <a:ext cx="8153400" cy="8547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b="1" lang="en" sz="2100">
                <a:solidFill>
                  <a:srgbClr val="F082B5"/>
                </a:solidFill>
              </a:rPr>
              <a:t>What are the reasons for </a:t>
            </a:r>
            <a:r>
              <a:rPr b="1" lang="en" sz="2100">
                <a:solidFill>
                  <a:srgbClr val="F082B5"/>
                </a:solidFill>
              </a:rPr>
              <a:t>elevated</a:t>
            </a:r>
            <a:r>
              <a:rPr b="1" lang="en" sz="2100">
                <a:solidFill>
                  <a:srgbClr val="F082B5"/>
                </a:solidFill>
              </a:rPr>
              <a:t> mental health issues in CS students and </a:t>
            </a:r>
            <a:endParaRPr b="1" sz="2100">
              <a:solidFill>
                <a:srgbClr val="F082B5"/>
              </a:solidFill>
            </a:endParaRPr>
          </a:p>
          <a:p>
            <a:pPr indent="0" lvl="0" marL="0" rtl="0" algn="ctr">
              <a:spcBef>
                <a:spcPts val="0"/>
              </a:spcBef>
              <a:spcAft>
                <a:spcPts val="0"/>
              </a:spcAft>
              <a:buNone/>
            </a:pPr>
            <a:r>
              <a:rPr b="1" lang="en" sz="2100">
                <a:solidFill>
                  <a:srgbClr val="F082B5"/>
                </a:solidFill>
              </a:rPr>
              <a:t>how can technology address the same?</a:t>
            </a:r>
            <a:endParaRPr b="1" sz="2100">
              <a:solidFill>
                <a:srgbClr val="F082B5"/>
              </a:solidFill>
            </a:endParaRPr>
          </a:p>
        </p:txBody>
      </p:sp>
      <p:cxnSp>
        <p:nvCxnSpPr>
          <p:cNvPr id="142" name="Google Shape;142;p30"/>
          <p:cNvCxnSpPr/>
          <p:nvPr/>
        </p:nvCxnSpPr>
        <p:spPr>
          <a:xfrm flipH="1" rot="10800000">
            <a:off x="0" y="230875"/>
            <a:ext cx="1963500" cy="7800"/>
          </a:xfrm>
          <a:prstGeom prst="straightConnector1">
            <a:avLst/>
          </a:prstGeom>
          <a:noFill/>
          <a:ln cap="flat" cmpd="sng" w="19050">
            <a:solidFill>
              <a:schemeClr val="dk2"/>
            </a:solidFill>
            <a:prstDash val="solid"/>
            <a:round/>
            <a:headEnd len="med" w="med" type="none"/>
            <a:tailEnd len="med" w="med" type="none"/>
          </a:ln>
        </p:spPr>
      </p:cxnSp>
      <p:sp>
        <p:nvSpPr>
          <p:cNvPr id="143" name="Google Shape;143;p30"/>
          <p:cNvSpPr txBox="1"/>
          <p:nvPr/>
        </p:nvSpPr>
        <p:spPr>
          <a:xfrm>
            <a:off x="217175" y="185500"/>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RESEARCH QUESTION</a:t>
            </a:r>
            <a:endParaRPr b="1" sz="1100">
              <a:solidFill>
                <a:schemeClr val="dk2"/>
              </a:solidFill>
            </a:endParaRPr>
          </a:p>
        </p:txBody>
      </p:sp>
      <p:sp>
        <p:nvSpPr>
          <p:cNvPr id="144" name="Google Shape;144;p30"/>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145" name="Google Shape;145;p30"/>
          <p:cNvPicPr preferRelativeResize="0"/>
          <p:nvPr/>
        </p:nvPicPr>
        <p:blipFill>
          <a:blip r:embed="rId3">
            <a:alphaModFix/>
          </a:blip>
          <a:stretch>
            <a:fillRect/>
          </a:stretch>
        </p:blipFill>
        <p:spPr>
          <a:xfrm>
            <a:off x="2613725" y="2198050"/>
            <a:ext cx="4010800" cy="225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cxnSp>
        <p:nvCxnSpPr>
          <p:cNvPr id="150" name="Google Shape;150;p31"/>
          <p:cNvCxnSpPr/>
          <p:nvPr/>
        </p:nvCxnSpPr>
        <p:spPr>
          <a:xfrm flipH="1" rot="10800000">
            <a:off x="0" y="235375"/>
            <a:ext cx="1762500" cy="3300"/>
          </a:xfrm>
          <a:prstGeom prst="straightConnector1">
            <a:avLst/>
          </a:prstGeom>
          <a:noFill/>
          <a:ln cap="flat" cmpd="sng" w="19050">
            <a:solidFill>
              <a:schemeClr val="dk2"/>
            </a:solidFill>
            <a:prstDash val="solid"/>
            <a:round/>
            <a:headEnd len="med" w="med" type="none"/>
            <a:tailEnd len="med" w="med" type="none"/>
          </a:ln>
        </p:spPr>
      </p:cxnSp>
      <p:sp>
        <p:nvSpPr>
          <p:cNvPr id="151" name="Google Shape;151;p31"/>
          <p:cNvSpPr txBox="1"/>
          <p:nvPr/>
        </p:nvSpPr>
        <p:spPr>
          <a:xfrm>
            <a:off x="217175" y="185500"/>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OVERVIEW</a:t>
            </a:r>
            <a:endParaRPr b="1" sz="1100">
              <a:solidFill>
                <a:schemeClr val="dk2"/>
              </a:solidFill>
            </a:endParaRPr>
          </a:p>
        </p:txBody>
      </p:sp>
      <p:sp>
        <p:nvSpPr>
          <p:cNvPr id="152" name="Google Shape;152;p31"/>
          <p:cNvSpPr txBox="1"/>
          <p:nvPr/>
        </p:nvSpPr>
        <p:spPr>
          <a:xfrm>
            <a:off x="3415966" y="3838863"/>
            <a:ext cx="223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3" name="Google Shape;153;p31"/>
          <p:cNvSpPr txBox="1"/>
          <p:nvPr/>
        </p:nvSpPr>
        <p:spPr>
          <a:xfrm>
            <a:off x="3657371" y="3838863"/>
            <a:ext cx="131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54" name="Google Shape;154;p31"/>
          <p:cNvSpPr txBox="1"/>
          <p:nvPr/>
        </p:nvSpPr>
        <p:spPr>
          <a:xfrm>
            <a:off x="-49" y="779130"/>
            <a:ext cx="3205200" cy="400200"/>
          </a:xfrm>
          <a:prstGeom prst="rect">
            <a:avLst/>
          </a:prstGeom>
          <a:solidFill>
            <a:srgbClr val="59595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rPr>
              <a:t>Needfinding </a:t>
            </a:r>
            <a:endParaRPr b="1">
              <a:solidFill>
                <a:srgbClr val="FFFFFF"/>
              </a:solidFill>
            </a:endParaRPr>
          </a:p>
        </p:txBody>
      </p:sp>
      <p:sp>
        <p:nvSpPr>
          <p:cNvPr id="155" name="Google Shape;155;p31"/>
          <p:cNvSpPr txBox="1"/>
          <p:nvPr/>
        </p:nvSpPr>
        <p:spPr>
          <a:xfrm>
            <a:off x="3205263" y="779130"/>
            <a:ext cx="5938800" cy="4002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rPr>
              <a:t>Tool Design and Acceptability</a:t>
            </a:r>
            <a:endParaRPr b="1">
              <a:solidFill>
                <a:srgbClr val="FFFFFF"/>
              </a:solidFill>
            </a:endParaRPr>
          </a:p>
        </p:txBody>
      </p:sp>
      <p:sp>
        <p:nvSpPr>
          <p:cNvPr id="156" name="Google Shape;156;p31"/>
          <p:cNvSpPr txBox="1"/>
          <p:nvPr/>
        </p:nvSpPr>
        <p:spPr>
          <a:xfrm>
            <a:off x="4434400" y="2918075"/>
            <a:ext cx="3971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latin typeface="Calibri"/>
                <a:ea typeface="Calibri"/>
                <a:cs typeface="Calibri"/>
                <a:sym typeface="Calibri"/>
              </a:rPr>
              <a:t>Developed a </a:t>
            </a:r>
            <a:r>
              <a:rPr b="1" lang="en">
                <a:solidFill>
                  <a:srgbClr val="F082B5"/>
                </a:solidFill>
                <a:latin typeface="Calibri"/>
                <a:ea typeface="Calibri"/>
                <a:cs typeface="Calibri"/>
                <a:sym typeface="Calibri"/>
              </a:rPr>
              <a:t>tool</a:t>
            </a:r>
            <a:r>
              <a:rPr lang="en">
                <a:solidFill>
                  <a:schemeClr val="dk2"/>
                </a:solidFill>
                <a:latin typeface="Calibri"/>
                <a:ea typeface="Calibri"/>
                <a:cs typeface="Calibri"/>
                <a:sym typeface="Calibri"/>
              </a:rPr>
              <a:t> based on student preferences and conducted </a:t>
            </a:r>
            <a:r>
              <a:rPr b="1" lang="en">
                <a:solidFill>
                  <a:srgbClr val="F082B5"/>
                </a:solidFill>
                <a:latin typeface="Calibri"/>
                <a:ea typeface="Calibri"/>
                <a:cs typeface="Calibri"/>
                <a:sym typeface="Calibri"/>
              </a:rPr>
              <a:t>field deployment</a:t>
            </a:r>
            <a:r>
              <a:rPr lang="en">
                <a:solidFill>
                  <a:schemeClr val="dk2"/>
                </a:solidFill>
                <a:latin typeface="Calibri"/>
                <a:ea typeface="Calibri"/>
                <a:cs typeface="Calibri"/>
                <a:sym typeface="Calibri"/>
              </a:rPr>
              <a:t> to understand it’s </a:t>
            </a:r>
            <a:r>
              <a:rPr b="1" lang="en">
                <a:solidFill>
                  <a:srgbClr val="F082B5"/>
                </a:solidFill>
                <a:latin typeface="Calibri"/>
                <a:ea typeface="Calibri"/>
                <a:cs typeface="Calibri"/>
                <a:sym typeface="Calibri"/>
              </a:rPr>
              <a:t>acceptability </a:t>
            </a:r>
            <a:r>
              <a:rPr lang="en">
                <a:solidFill>
                  <a:srgbClr val="00539F"/>
                </a:solidFill>
                <a:latin typeface="Calibri"/>
                <a:ea typeface="Calibri"/>
                <a:cs typeface="Calibri"/>
                <a:sym typeface="Calibri"/>
              </a:rPr>
              <a:t>among</a:t>
            </a:r>
            <a:r>
              <a:rPr b="1" lang="en">
                <a:solidFill>
                  <a:srgbClr val="F082B5"/>
                </a:solidFill>
                <a:latin typeface="Calibri"/>
                <a:ea typeface="Calibri"/>
                <a:cs typeface="Calibri"/>
                <a:sym typeface="Calibri"/>
              </a:rPr>
              <a:t> CS students</a:t>
            </a:r>
            <a:endParaRPr b="1">
              <a:solidFill>
                <a:srgbClr val="F082B5"/>
              </a:solidFill>
              <a:latin typeface="Calibri"/>
              <a:ea typeface="Calibri"/>
              <a:cs typeface="Calibri"/>
              <a:sym typeface="Calibri"/>
            </a:endParaRPr>
          </a:p>
        </p:txBody>
      </p:sp>
      <p:pic>
        <p:nvPicPr>
          <p:cNvPr id="157" name="Google Shape;157;p31"/>
          <p:cNvPicPr preferRelativeResize="0"/>
          <p:nvPr/>
        </p:nvPicPr>
        <p:blipFill rotWithShape="1">
          <a:blip r:embed="rId3">
            <a:alphaModFix/>
          </a:blip>
          <a:srcRect b="17212" l="0" r="0" t="0"/>
          <a:stretch/>
        </p:blipFill>
        <p:spPr>
          <a:xfrm>
            <a:off x="5498075" y="1285401"/>
            <a:ext cx="1844050" cy="1526600"/>
          </a:xfrm>
          <a:prstGeom prst="rect">
            <a:avLst/>
          </a:prstGeom>
          <a:noFill/>
          <a:ln>
            <a:noFill/>
          </a:ln>
        </p:spPr>
      </p:pic>
      <p:sp>
        <p:nvSpPr>
          <p:cNvPr id="158" name="Google Shape;158;p31"/>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grpSp>
        <p:nvGrpSpPr>
          <p:cNvPr id="159" name="Google Shape;159;p31"/>
          <p:cNvGrpSpPr/>
          <p:nvPr/>
        </p:nvGrpSpPr>
        <p:grpSpPr>
          <a:xfrm>
            <a:off x="48201" y="747663"/>
            <a:ext cx="4290000" cy="3454373"/>
            <a:chOff x="38100" y="-38175"/>
            <a:chExt cx="4290000" cy="4190675"/>
          </a:xfrm>
        </p:grpSpPr>
        <p:pic>
          <p:nvPicPr>
            <p:cNvPr id="160" name="Google Shape;160;p31"/>
            <p:cNvPicPr preferRelativeResize="0"/>
            <p:nvPr/>
          </p:nvPicPr>
          <p:blipFill>
            <a:blip r:embed="rId4">
              <a:alphaModFix/>
            </a:blip>
            <a:stretch>
              <a:fillRect/>
            </a:stretch>
          </p:blipFill>
          <p:spPr>
            <a:xfrm>
              <a:off x="38100" y="-38175"/>
              <a:ext cx="2339000" cy="2339000"/>
            </a:xfrm>
            <a:prstGeom prst="rect">
              <a:avLst/>
            </a:prstGeom>
            <a:noFill/>
            <a:ln>
              <a:noFill/>
            </a:ln>
          </p:spPr>
        </p:pic>
        <p:cxnSp>
          <p:nvCxnSpPr>
            <p:cNvPr id="161" name="Google Shape;161;p31"/>
            <p:cNvCxnSpPr/>
            <p:nvPr/>
          </p:nvCxnSpPr>
          <p:spPr>
            <a:xfrm>
              <a:off x="3018000" y="1641697"/>
              <a:ext cx="1310100" cy="10200"/>
            </a:xfrm>
            <a:prstGeom prst="straightConnector1">
              <a:avLst/>
            </a:prstGeom>
            <a:noFill/>
            <a:ln cap="flat" cmpd="sng" w="9525">
              <a:solidFill>
                <a:srgbClr val="000000"/>
              </a:solidFill>
              <a:prstDash val="solid"/>
              <a:round/>
              <a:headEnd len="med" w="med" type="none"/>
              <a:tailEnd len="med" w="med" type="triangle"/>
            </a:ln>
          </p:spPr>
        </p:cxnSp>
        <p:sp>
          <p:nvSpPr>
            <p:cNvPr id="162" name="Google Shape;162;p31"/>
            <p:cNvSpPr txBox="1"/>
            <p:nvPr/>
          </p:nvSpPr>
          <p:spPr>
            <a:xfrm>
              <a:off x="408650" y="1837100"/>
              <a:ext cx="1872900" cy="231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latin typeface="Calibri"/>
                  <a:ea typeface="Calibri"/>
                  <a:cs typeface="Calibri"/>
                  <a:sym typeface="Calibri"/>
                </a:rPr>
                <a:t>Needfinding interviews with </a:t>
              </a:r>
              <a:r>
                <a:rPr b="1" lang="en">
                  <a:solidFill>
                    <a:srgbClr val="F082B5"/>
                  </a:solidFill>
                  <a:latin typeface="Calibri"/>
                  <a:ea typeface="Calibri"/>
                  <a:cs typeface="Calibri"/>
                  <a:sym typeface="Calibri"/>
                </a:rPr>
                <a:t>20 university CS students</a:t>
              </a:r>
              <a:r>
                <a:rPr lang="en">
                  <a:solidFill>
                    <a:schemeClr val="dk2"/>
                  </a:solidFill>
                  <a:latin typeface="Calibri"/>
                  <a:ea typeface="Calibri"/>
                  <a:cs typeface="Calibri"/>
                  <a:sym typeface="Calibri"/>
                </a:rPr>
                <a:t> to understand </a:t>
              </a:r>
              <a:r>
                <a:rPr b="1" lang="en">
                  <a:solidFill>
                    <a:srgbClr val="F082B5"/>
                  </a:solidFill>
                  <a:latin typeface="Calibri"/>
                  <a:ea typeface="Calibri"/>
                  <a:cs typeface="Calibri"/>
                  <a:sym typeface="Calibri"/>
                </a:rPr>
                <a:t>reasons</a:t>
              </a:r>
              <a:r>
                <a:rPr lang="en">
                  <a:solidFill>
                    <a:schemeClr val="dk2"/>
                  </a:solidFill>
                  <a:latin typeface="Calibri"/>
                  <a:ea typeface="Calibri"/>
                  <a:cs typeface="Calibri"/>
                  <a:sym typeface="Calibri"/>
                </a:rPr>
                <a:t> for elevated mental health challenges and </a:t>
              </a:r>
              <a:r>
                <a:rPr b="1" lang="en">
                  <a:solidFill>
                    <a:srgbClr val="F082B5"/>
                  </a:solidFill>
                  <a:latin typeface="Calibri"/>
                  <a:ea typeface="Calibri"/>
                  <a:cs typeface="Calibri"/>
                  <a:sym typeface="Calibri"/>
                </a:rPr>
                <a:t>preferences</a:t>
              </a:r>
              <a:r>
                <a:rPr lang="en">
                  <a:solidFill>
                    <a:schemeClr val="dk2"/>
                  </a:solidFill>
                  <a:latin typeface="Calibri"/>
                  <a:ea typeface="Calibri"/>
                  <a:cs typeface="Calibri"/>
                  <a:sym typeface="Calibri"/>
                </a:rPr>
                <a:t> for technological support</a:t>
              </a:r>
              <a:endParaRPr>
                <a:solidFill>
                  <a:schemeClr val="dk2"/>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cxnSp>
        <p:nvCxnSpPr>
          <p:cNvPr id="167" name="Google Shape;167;p32"/>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168" name="Google Shape;168;p32"/>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METHOD</a:t>
            </a:r>
            <a:endParaRPr b="1" sz="1100">
              <a:solidFill>
                <a:schemeClr val="dk2"/>
              </a:solidFill>
            </a:endParaRPr>
          </a:p>
        </p:txBody>
      </p:sp>
      <p:pic>
        <p:nvPicPr>
          <p:cNvPr id="169" name="Google Shape;169;p32"/>
          <p:cNvPicPr preferRelativeResize="0"/>
          <p:nvPr/>
        </p:nvPicPr>
        <p:blipFill rotWithShape="1">
          <a:blip r:embed="rId3">
            <a:alphaModFix/>
          </a:blip>
          <a:srcRect b="16156" l="0" r="0" t="20513"/>
          <a:stretch/>
        </p:blipFill>
        <p:spPr>
          <a:xfrm>
            <a:off x="415900" y="1763775"/>
            <a:ext cx="1636950" cy="1036724"/>
          </a:xfrm>
          <a:prstGeom prst="rect">
            <a:avLst/>
          </a:prstGeom>
          <a:noFill/>
          <a:ln>
            <a:noFill/>
          </a:ln>
        </p:spPr>
      </p:pic>
      <p:sp>
        <p:nvSpPr>
          <p:cNvPr id="170" name="Google Shape;170;p32"/>
          <p:cNvSpPr txBox="1"/>
          <p:nvPr/>
        </p:nvSpPr>
        <p:spPr>
          <a:xfrm>
            <a:off x="241375" y="2892925"/>
            <a:ext cx="19860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Recruited</a:t>
            </a:r>
            <a:r>
              <a:rPr b="1" lang="en">
                <a:solidFill>
                  <a:srgbClr val="FFAB40"/>
                </a:solidFill>
                <a:latin typeface="Calibri"/>
                <a:ea typeface="Calibri"/>
                <a:cs typeface="Calibri"/>
                <a:sym typeface="Calibri"/>
              </a:rPr>
              <a:t> </a:t>
            </a:r>
            <a:r>
              <a:rPr lang="en">
                <a:solidFill>
                  <a:srgbClr val="00539F"/>
                </a:solidFill>
                <a:latin typeface="Calibri"/>
                <a:ea typeface="Calibri"/>
                <a:cs typeface="Calibri"/>
                <a:sym typeface="Calibri"/>
              </a:rPr>
              <a:t>participants </a:t>
            </a:r>
            <a:r>
              <a:rPr lang="en">
                <a:solidFill>
                  <a:srgbClr val="00539F"/>
                </a:solidFill>
                <a:latin typeface="Calibri"/>
                <a:ea typeface="Calibri"/>
                <a:cs typeface="Calibri"/>
                <a:sym typeface="Calibri"/>
              </a:rPr>
              <a:t>at </a:t>
            </a:r>
            <a:r>
              <a:rPr lang="en">
                <a:solidFill>
                  <a:srgbClr val="00539F"/>
                </a:solidFill>
                <a:latin typeface="Calibri"/>
                <a:ea typeface="Calibri"/>
                <a:cs typeface="Calibri"/>
                <a:sym typeface="Calibri"/>
              </a:rPr>
              <a:t>an</a:t>
            </a:r>
            <a:r>
              <a:rPr b="1" lang="en">
                <a:solidFill>
                  <a:srgbClr val="F082B5"/>
                </a:solidFill>
                <a:latin typeface="Calibri"/>
                <a:ea typeface="Calibri"/>
                <a:cs typeface="Calibri"/>
                <a:sym typeface="Calibri"/>
              </a:rPr>
              <a:t> R1 US university </a:t>
            </a:r>
            <a:r>
              <a:rPr lang="en">
                <a:solidFill>
                  <a:srgbClr val="00539F"/>
                </a:solidFill>
                <a:latin typeface="Calibri"/>
                <a:ea typeface="Calibri"/>
                <a:cs typeface="Calibri"/>
                <a:sym typeface="Calibri"/>
              </a:rPr>
              <a:t>and</a:t>
            </a:r>
            <a:r>
              <a:rPr lang="en">
                <a:solidFill>
                  <a:srgbClr val="00539F"/>
                </a:solidFill>
                <a:latin typeface="Calibri"/>
                <a:ea typeface="Calibri"/>
                <a:cs typeface="Calibri"/>
                <a:sym typeface="Calibri"/>
              </a:rPr>
              <a:t> conducted interviews</a:t>
            </a:r>
            <a:r>
              <a:rPr lang="en">
                <a:solidFill>
                  <a:srgbClr val="00539F"/>
                </a:solidFill>
                <a:latin typeface="Calibri"/>
                <a:ea typeface="Calibri"/>
                <a:cs typeface="Calibri"/>
                <a:sym typeface="Calibri"/>
              </a:rPr>
              <a:t> from </a:t>
            </a:r>
            <a:r>
              <a:rPr b="1" lang="en">
                <a:solidFill>
                  <a:srgbClr val="F082B5"/>
                </a:solidFill>
                <a:latin typeface="Calibri"/>
                <a:ea typeface="Calibri"/>
                <a:cs typeface="Calibri"/>
                <a:sym typeface="Calibri"/>
              </a:rPr>
              <a:t>December 2022 </a:t>
            </a:r>
            <a:r>
              <a:rPr lang="en">
                <a:solidFill>
                  <a:srgbClr val="00539F"/>
                </a:solidFill>
                <a:latin typeface="Calibri"/>
                <a:ea typeface="Calibri"/>
                <a:cs typeface="Calibri"/>
                <a:sym typeface="Calibri"/>
              </a:rPr>
              <a:t>to</a:t>
            </a:r>
            <a:r>
              <a:rPr b="1" lang="en">
                <a:solidFill>
                  <a:srgbClr val="F082B5"/>
                </a:solidFill>
                <a:latin typeface="Calibri"/>
                <a:ea typeface="Calibri"/>
                <a:cs typeface="Calibri"/>
                <a:sym typeface="Calibri"/>
              </a:rPr>
              <a:t> March 2023</a:t>
            </a:r>
            <a:r>
              <a:rPr b="1" lang="en">
                <a:solidFill>
                  <a:schemeClr val="dk1"/>
                </a:solidFill>
                <a:latin typeface="Calibri"/>
                <a:ea typeface="Calibri"/>
                <a:cs typeface="Calibri"/>
                <a:sym typeface="Calibri"/>
              </a:rPr>
              <a:t> </a:t>
            </a:r>
            <a:endParaRPr>
              <a:solidFill>
                <a:srgbClr val="000000"/>
              </a:solidFill>
              <a:latin typeface="Calibri"/>
              <a:ea typeface="Calibri"/>
              <a:cs typeface="Calibri"/>
              <a:sym typeface="Calibri"/>
            </a:endParaRPr>
          </a:p>
        </p:txBody>
      </p:sp>
      <p:sp>
        <p:nvSpPr>
          <p:cNvPr id="171" name="Google Shape;171;p32"/>
          <p:cNvSpPr txBox="1"/>
          <p:nvPr/>
        </p:nvSpPr>
        <p:spPr>
          <a:xfrm>
            <a:off x="2355025" y="743725"/>
            <a:ext cx="5014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rPr>
              <a:t>METHOD: SEMI-STRUCTURED INTERVIEWS</a:t>
            </a:r>
            <a:endParaRPr b="1" sz="1600">
              <a:solidFill>
                <a:schemeClr val="dk2"/>
              </a:solidFill>
            </a:endParaRPr>
          </a:p>
        </p:txBody>
      </p:sp>
      <p:pic>
        <p:nvPicPr>
          <p:cNvPr id="172" name="Google Shape;172;p32"/>
          <p:cNvPicPr preferRelativeResize="0"/>
          <p:nvPr/>
        </p:nvPicPr>
        <p:blipFill rotWithShape="1">
          <a:blip r:embed="rId4">
            <a:alphaModFix/>
          </a:blip>
          <a:srcRect b="17273" l="0" r="0" t="0"/>
          <a:stretch/>
        </p:blipFill>
        <p:spPr>
          <a:xfrm>
            <a:off x="7113688" y="1637188"/>
            <a:ext cx="1438600" cy="1190124"/>
          </a:xfrm>
          <a:prstGeom prst="rect">
            <a:avLst/>
          </a:prstGeom>
          <a:noFill/>
          <a:ln>
            <a:noFill/>
          </a:ln>
        </p:spPr>
      </p:pic>
      <p:sp>
        <p:nvSpPr>
          <p:cNvPr id="173" name="Google Shape;173;p32"/>
          <p:cNvSpPr txBox="1"/>
          <p:nvPr/>
        </p:nvSpPr>
        <p:spPr>
          <a:xfrm>
            <a:off x="2498875" y="2892925"/>
            <a:ext cx="18729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60</a:t>
            </a:r>
            <a:r>
              <a:rPr b="1" lang="en">
                <a:solidFill>
                  <a:srgbClr val="FFAB40"/>
                </a:solidFill>
                <a:latin typeface="Calibri"/>
                <a:ea typeface="Calibri"/>
                <a:cs typeface="Calibri"/>
                <a:sym typeface="Calibri"/>
              </a:rPr>
              <a:t> </a:t>
            </a:r>
            <a:r>
              <a:rPr b="1" lang="en">
                <a:solidFill>
                  <a:srgbClr val="F082B5"/>
                </a:solidFill>
                <a:latin typeface="Calibri"/>
                <a:ea typeface="Calibri"/>
                <a:cs typeface="Calibri"/>
                <a:sym typeface="Calibri"/>
              </a:rPr>
              <a:t>minute</a:t>
            </a:r>
            <a:r>
              <a:rPr lang="en">
                <a:solidFill>
                  <a:srgbClr val="000000"/>
                </a:solidFill>
                <a:latin typeface="Calibri"/>
                <a:ea typeface="Calibri"/>
                <a:cs typeface="Calibri"/>
                <a:sym typeface="Calibri"/>
              </a:rPr>
              <a:t> </a:t>
            </a:r>
            <a:r>
              <a:rPr lang="en">
                <a:solidFill>
                  <a:srgbClr val="00539F"/>
                </a:solidFill>
                <a:latin typeface="Calibri"/>
                <a:ea typeface="Calibri"/>
                <a:cs typeface="Calibri"/>
                <a:sym typeface="Calibri"/>
              </a:rPr>
              <a:t>semi-structured interviews (M=48)</a:t>
            </a:r>
            <a:endParaRPr b="1">
              <a:solidFill>
                <a:srgbClr val="00539F"/>
              </a:solidFill>
              <a:latin typeface="Calibri"/>
              <a:ea typeface="Calibri"/>
              <a:cs typeface="Calibri"/>
              <a:sym typeface="Calibri"/>
            </a:endParaRPr>
          </a:p>
        </p:txBody>
      </p:sp>
      <p:pic>
        <p:nvPicPr>
          <p:cNvPr id="174" name="Google Shape;174;p32"/>
          <p:cNvPicPr preferRelativeResize="0"/>
          <p:nvPr/>
        </p:nvPicPr>
        <p:blipFill>
          <a:blip r:embed="rId5">
            <a:alphaModFix/>
          </a:blip>
          <a:stretch>
            <a:fillRect/>
          </a:stretch>
        </p:blipFill>
        <p:spPr>
          <a:xfrm>
            <a:off x="4912788" y="1471425"/>
            <a:ext cx="1621425" cy="1621425"/>
          </a:xfrm>
          <a:prstGeom prst="rect">
            <a:avLst/>
          </a:prstGeom>
          <a:noFill/>
          <a:ln>
            <a:noFill/>
          </a:ln>
        </p:spPr>
      </p:pic>
      <p:sp>
        <p:nvSpPr>
          <p:cNvPr id="175" name="Google Shape;175;p32"/>
          <p:cNvSpPr txBox="1"/>
          <p:nvPr/>
        </p:nvSpPr>
        <p:spPr>
          <a:xfrm>
            <a:off x="4572000" y="2892925"/>
            <a:ext cx="24372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20 Participants</a:t>
            </a:r>
            <a:endParaRPr b="1">
              <a:solidFill>
                <a:srgbClr val="F082B5"/>
              </a:solidFill>
              <a:latin typeface="Calibri"/>
              <a:ea typeface="Calibri"/>
              <a:cs typeface="Calibri"/>
              <a:sym typeface="Calibri"/>
            </a:endParaRPr>
          </a:p>
          <a:p>
            <a:pPr indent="0" lvl="0" marL="0" rtl="0" algn="ctr">
              <a:spcBef>
                <a:spcPts val="0"/>
              </a:spcBef>
              <a:spcAft>
                <a:spcPts val="0"/>
              </a:spcAft>
              <a:buNone/>
            </a:pPr>
            <a:r>
              <a:rPr b="1" lang="en">
                <a:solidFill>
                  <a:srgbClr val="F082B5"/>
                </a:solidFill>
                <a:latin typeface="Calibri"/>
                <a:ea typeface="Calibri"/>
                <a:cs typeface="Calibri"/>
                <a:sym typeface="Calibri"/>
              </a:rPr>
              <a:t>12</a:t>
            </a:r>
            <a:r>
              <a:rPr b="1" lang="en">
                <a:solidFill>
                  <a:srgbClr val="FFAB40"/>
                </a:solidFill>
                <a:latin typeface="Calibri"/>
                <a:ea typeface="Calibri"/>
                <a:cs typeface="Calibri"/>
                <a:sym typeface="Calibri"/>
              </a:rPr>
              <a:t> </a:t>
            </a:r>
            <a:r>
              <a:rPr lang="en">
                <a:solidFill>
                  <a:srgbClr val="00539F"/>
                </a:solidFill>
                <a:latin typeface="Calibri"/>
                <a:ea typeface="Calibri"/>
                <a:cs typeface="Calibri"/>
                <a:sym typeface="Calibri"/>
              </a:rPr>
              <a:t>Undergraduate,</a:t>
            </a:r>
            <a:r>
              <a:rPr lang="en">
                <a:latin typeface="Calibri"/>
                <a:ea typeface="Calibri"/>
                <a:cs typeface="Calibri"/>
                <a:sym typeface="Calibri"/>
              </a:rPr>
              <a:t> </a:t>
            </a:r>
            <a:r>
              <a:rPr b="1" lang="en">
                <a:solidFill>
                  <a:srgbClr val="F082B5"/>
                </a:solidFill>
                <a:latin typeface="Calibri"/>
                <a:ea typeface="Calibri"/>
                <a:cs typeface="Calibri"/>
                <a:sym typeface="Calibri"/>
              </a:rPr>
              <a:t>8</a:t>
            </a:r>
            <a:r>
              <a:rPr lang="en">
                <a:latin typeface="Calibri"/>
                <a:ea typeface="Calibri"/>
                <a:cs typeface="Calibri"/>
                <a:sym typeface="Calibri"/>
              </a:rPr>
              <a:t> </a:t>
            </a:r>
            <a:r>
              <a:rPr lang="en">
                <a:solidFill>
                  <a:srgbClr val="00539F"/>
                </a:solidFill>
                <a:latin typeface="Calibri"/>
                <a:ea typeface="Calibri"/>
                <a:cs typeface="Calibri"/>
                <a:sym typeface="Calibri"/>
              </a:rPr>
              <a:t>Graduate</a:t>
            </a:r>
            <a:endParaRPr>
              <a:solidFill>
                <a:srgbClr val="00539F"/>
              </a:solidFill>
              <a:latin typeface="Calibri"/>
              <a:ea typeface="Calibri"/>
              <a:cs typeface="Calibri"/>
              <a:sym typeface="Calibri"/>
            </a:endParaRPr>
          </a:p>
          <a:p>
            <a:pPr indent="0" lvl="0" marL="0" rtl="0" algn="ctr">
              <a:spcBef>
                <a:spcPts val="0"/>
              </a:spcBef>
              <a:spcAft>
                <a:spcPts val="0"/>
              </a:spcAft>
              <a:buNone/>
            </a:pPr>
            <a:r>
              <a:rPr b="1" lang="en">
                <a:solidFill>
                  <a:srgbClr val="F082B5"/>
                </a:solidFill>
                <a:latin typeface="Calibri"/>
                <a:ea typeface="Calibri"/>
                <a:cs typeface="Calibri"/>
                <a:sym typeface="Calibri"/>
              </a:rPr>
              <a:t>14</a:t>
            </a:r>
            <a:r>
              <a:rPr lang="en">
                <a:solidFill>
                  <a:schemeClr val="dk1"/>
                </a:solidFill>
                <a:latin typeface="Calibri"/>
                <a:ea typeface="Calibri"/>
                <a:cs typeface="Calibri"/>
                <a:sym typeface="Calibri"/>
              </a:rPr>
              <a:t> </a:t>
            </a:r>
            <a:r>
              <a:rPr lang="en">
                <a:solidFill>
                  <a:srgbClr val="00539F"/>
                </a:solidFill>
                <a:latin typeface="Calibri"/>
                <a:ea typeface="Calibri"/>
                <a:cs typeface="Calibri"/>
                <a:sym typeface="Calibri"/>
              </a:rPr>
              <a:t>Domestic</a:t>
            </a:r>
            <a:r>
              <a:rPr lang="en">
                <a:solidFill>
                  <a:schemeClr val="dk1"/>
                </a:solidFill>
                <a:latin typeface="Calibri"/>
                <a:ea typeface="Calibri"/>
                <a:cs typeface="Calibri"/>
                <a:sym typeface="Calibri"/>
              </a:rPr>
              <a:t>, </a:t>
            </a:r>
            <a:r>
              <a:rPr b="1" lang="en">
                <a:solidFill>
                  <a:srgbClr val="F082B5"/>
                </a:solidFill>
                <a:latin typeface="Calibri"/>
                <a:ea typeface="Calibri"/>
                <a:cs typeface="Calibri"/>
                <a:sym typeface="Calibri"/>
              </a:rPr>
              <a:t>6</a:t>
            </a:r>
            <a:r>
              <a:rPr lang="en">
                <a:solidFill>
                  <a:schemeClr val="dk1"/>
                </a:solidFill>
                <a:latin typeface="Calibri"/>
                <a:ea typeface="Calibri"/>
                <a:cs typeface="Calibri"/>
                <a:sym typeface="Calibri"/>
              </a:rPr>
              <a:t> </a:t>
            </a:r>
            <a:r>
              <a:rPr lang="en">
                <a:solidFill>
                  <a:srgbClr val="00539F"/>
                </a:solidFill>
                <a:latin typeface="Calibri"/>
                <a:ea typeface="Calibri"/>
                <a:cs typeface="Calibri"/>
                <a:sym typeface="Calibri"/>
              </a:rPr>
              <a:t>International</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ctr">
              <a:spcBef>
                <a:spcPts val="0"/>
              </a:spcBef>
              <a:spcAft>
                <a:spcPts val="0"/>
              </a:spcAft>
              <a:buNone/>
            </a:pPr>
            <a:r>
              <a:rPr b="1" lang="en">
                <a:solidFill>
                  <a:srgbClr val="F082B5"/>
                </a:solidFill>
                <a:latin typeface="Calibri"/>
                <a:ea typeface="Calibri"/>
                <a:cs typeface="Calibri"/>
                <a:sym typeface="Calibri"/>
              </a:rPr>
              <a:t>4</a:t>
            </a:r>
            <a:r>
              <a:rPr lang="en">
                <a:solidFill>
                  <a:schemeClr val="dk1"/>
                </a:solidFill>
                <a:latin typeface="Calibri"/>
                <a:ea typeface="Calibri"/>
                <a:cs typeface="Calibri"/>
                <a:sym typeface="Calibri"/>
              </a:rPr>
              <a:t> </a:t>
            </a:r>
            <a:r>
              <a:rPr lang="en">
                <a:solidFill>
                  <a:srgbClr val="00539F"/>
                </a:solidFill>
                <a:latin typeface="Calibri"/>
                <a:ea typeface="Calibri"/>
                <a:cs typeface="Calibri"/>
                <a:sym typeface="Calibri"/>
              </a:rPr>
              <a:t>First-gen,</a:t>
            </a:r>
            <a:r>
              <a:rPr lang="en">
                <a:solidFill>
                  <a:schemeClr val="dk1"/>
                </a:solidFill>
                <a:latin typeface="Calibri"/>
                <a:ea typeface="Calibri"/>
                <a:cs typeface="Calibri"/>
                <a:sym typeface="Calibri"/>
              </a:rPr>
              <a:t> </a:t>
            </a:r>
            <a:r>
              <a:rPr b="1" lang="en">
                <a:solidFill>
                  <a:srgbClr val="F082B5"/>
                </a:solidFill>
                <a:latin typeface="Calibri"/>
                <a:ea typeface="Calibri"/>
                <a:cs typeface="Calibri"/>
                <a:sym typeface="Calibri"/>
              </a:rPr>
              <a:t>16</a:t>
            </a:r>
            <a:r>
              <a:rPr lang="en">
                <a:solidFill>
                  <a:schemeClr val="dk1"/>
                </a:solidFill>
                <a:latin typeface="Calibri"/>
                <a:ea typeface="Calibri"/>
                <a:cs typeface="Calibri"/>
                <a:sym typeface="Calibri"/>
              </a:rPr>
              <a:t> </a:t>
            </a:r>
            <a:r>
              <a:rPr lang="en">
                <a:solidFill>
                  <a:srgbClr val="00539F"/>
                </a:solidFill>
                <a:latin typeface="Calibri"/>
                <a:ea typeface="Calibri"/>
                <a:cs typeface="Calibri"/>
                <a:sym typeface="Calibri"/>
              </a:rPr>
              <a:t>Non-first-gen</a:t>
            </a:r>
            <a:endParaRPr>
              <a:solidFill>
                <a:srgbClr val="00539F"/>
              </a:solidFill>
              <a:latin typeface="Calibri"/>
              <a:ea typeface="Calibri"/>
              <a:cs typeface="Calibri"/>
              <a:sym typeface="Calibri"/>
            </a:endParaRPr>
          </a:p>
        </p:txBody>
      </p:sp>
      <p:sp>
        <p:nvSpPr>
          <p:cNvPr id="176" name="Google Shape;176;p32"/>
          <p:cNvSpPr txBox="1"/>
          <p:nvPr/>
        </p:nvSpPr>
        <p:spPr>
          <a:xfrm>
            <a:off x="7075213" y="2892925"/>
            <a:ext cx="18729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082B5"/>
                </a:solidFill>
                <a:latin typeface="Calibri"/>
                <a:ea typeface="Calibri"/>
                <a:cs typeface="Calibri"/>
                <a:sym typeface="Calibri"/>
              </a:rPr>
              <a:t>Thematic Analysis </a:t>
            </a:r>
            <a:endParaRPr b="1">
              <a:solidFill>
                <a:srgbClr val="F082B5"/>
              </a:solidFill>
              <a:latin typeface="Calibri"/>
              <a:ea typeface="Calibri"/>
              <a:cs typeface="Calibri"/>
              <a:sym typeface="Calibri"/>
            </a:endParaRPr>
          </a:p>
          <a:p>
            <a:pPr indent="0" lvl="0" marL="0" rtl="0" algn="ctr">
              <a:spcBef>
                <a:spcPts val="0"/>
              </a:spcBef>
              <a:spcAft>
                <a:spcPts val="0"/>
              </a:spcAft>
              <a:buNone/>
            </a:pPr>
            <a:r>
              <a:rPr lang="en">
                <a:solidFill>
                  <a:srgbClr val="00539F"/>
                </a:solidFill>
                <a:latin typeface="Calibri"/>
                <a:ea typeface="Calibri"/>
                <a:cs typeface="Calibri"/>
                <a:sym typeface="Calibri"/>
              </a:rPr>
              <a:t>using </a:t>
            </a:r>
            <a:r>
              <a:rPr lang="en">
                <a:solidFill>
                  <a:srgbClr val="00539F"/>
                </a:solidFill>
                <a:latin typeface="Calibri"/>
                <a:ea typeface="Calibri"/>
                <a:cs typeface="Calibri"/>
                <a:sym typeface="Calibri"/>
              </a:rPr>
              <a:t>inductive and deductive coding</a:t>
            </a:r>
            <a:endParaRPr>
              <a:solidFill>
                <a:srgbClr val="00539F"/>
              </a:solidFill>
              <a:latin typeface="Calibri"/>
              <a:ea typeface="Calibri"/>
              <a:cs typeface="Calibri"/>
              <a:sym typeface="Calibri"/>
            </a:endParaRPr>
          </a:p>
        </p:txBody>
      </p:sp>
      <p:sp>
        <p:nvSpPr>
          <p:cNvPr id="177" name="Google Shape;177;p32"/>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178" name="Google Shape;178;p32"/>
          <p:cNvPicPr preferRelativeResize="0"/>
          <p:nvPr/>
        </p:nvPicPr>
        <p:blipFill rotWithShape="1">
          <a:blip r:embed="rId6">
            <a:alphaModFix/>
          </a:blip>
          <a:srcRect b="13495" l="0" r="0" t="0"/>
          <a:stretch/>
        </p:blipFill>
        <p:spPr>
          <a:xfrm>
            <a:off x="2907331" y="1708901"/>
            <a:ext cx="1209945" cy="104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cxnSp>
        <p:nvCxnSpPr>
          <p:cNvPr id="183" name="Google Shape;183;p33"/>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184" name="Google Shape;184;p33"/>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RESULTS</a:t>
            </a:r>
            <a:endParaRPr b="1" sz="1100">
              <a:solidFill>
                <a:schemeClr val="dk2"/>
              </a:solidFill>
            </a:endParaRPr>
          </a:p>
        </p:txBody>
      </p:sp>
      <p:pic>
        <p:nvPicPr>
          <p:cNvPr id="185" name="Google Shape;185;p33"/>
          <p:cNvPicPr preferRelativeResize="0"/>
          <p:nvPr/>
        </p:nvPicPr>
        <p:blipFill rotWithShape="1">
          <a:blip r:embed="rId3">
            <a:alphaModFix/>
          </a:blip>
          <a:srcRect b="16535" l="0" r="0" t="0"/>
          <a:stretch/>
        </p:blipFill>
        <p:spPr>
          <a:xfrm>
            <a:off x="162103" y="903553"/>
            <a:ext cx="1709453" cy="1426800"/>
          </a:xfrm>
          <a:prstGeom prst="rect">
            <a:avLst/>
          </a:prstGeom>
          <a:noFill/>
          <a:ln>
            <a:noFill/>
          </a:ln>
        </p:spPr>
      </p:pic>
      <p:sp>
        <p:nvSpPr>
          <p:cNvPr id="186" name="Google Shape;186;p33"/>
          <p:cNvSpPr txBox="1"/>
          <p:nvPr/>
        </p:nvSpPr>
        <p:spPr>
          <a:xfrm>
            <a:off x="162100" y="2385775"/>
            <a:ext cx="1423500" cy="14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082B5"/>
                </a:solidFill>
                <a:latin typeface="Calibri"/>
                <a:ea typeface="Calibri"/>
                <a:cs typeface="Calibri"/>
                <a:sym typeface="Calibri"/>
              </a:rPr>
              <a:t>Challenges</a:t>
            </a:r>
            <a:endParaRPr b="1" sz="1900">
              <a:solidFill>
                <a:srgbClr val="F082B5"/>
              </a:solidFill>
              <a:latin typeface="Calibri"/>
              <a:ea typeface="Calibri"/>
              <a:cs typeface="Calibri"/>
              <a:sym typeface="Calibri"/>
            </a:endParaRPr>
          </a:p>
          <a:p>
            <a:pPr indent="0" lvl="0" marL="0" rtl="0" algn="ctr">
              <a:spcBef>
                <a:spcPts val="0"/>
              </a:spcBef>
              <a:spcAft>
                <a:spcPts val="0"/>
              </a:spcAft>
              <a:buNone/>
            </a:pPr>
            <a:r>
              <a:rPr lang="en">
                <a:solidFill>
                  <a:schemeClr val="dk2"/>
                </a:solidFill>
                <a:latin typeface="Calibri"/>
                <a:ea typeface="Calibri"/>
                <a:cs typeface="Calibri"/>
                <a:sym typeface="Calibri"/>
              </a:rPr>
              <a:t>Contributing to elevated mental health issues in CS students</a:t>
            </a:r>
            <a:endParaRPr>
              <a:solidFill>
                <a:schemeClr val="dk2"/>
              </a:solidFill>
              <a:latin typeface="Calibri"/>
              <a:ea typeface="Calibri"/>
              <a:cs typeface="Calibri"/>
              <a:sym typeface="Calibri"/>
            </a:endParaRPr>
          </a:p>
        </p:txBody>
      </p:sp>
      <p:sp>
        <p:nvSpPr>
          <p:cNvPr id="187" name="Google Shape;187;p33"/>
          <p:cNvSpPr txBox="1"/>
          <p:nvPr/>
        </p:nvSpPr>
        <p:spPr>
          <a:xfrm>
            <a:off x="4768550" y="2385775"/>
            <a:ext cx="1641000" cy="14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rgbClr val="F082B5"/>
                </a:solidFill>
                <a:latin typeface="Calibri"/>
                <a:ea typeface="Calibri"/>
                <a:cs typeface="Calibri"/>
                <a:sym typeface="Calibri"/>
              </a:rPr>
              <a:t>Preferences</a:t>
            </a:r>
            <a:endParaRPr b="1" sz="1900">
              <a:solidFill>
                <a:srgbClr val="F082B5"/>
              </a:solidFill>
              <a:latin typeface="Calibri"/>
              <a:ea typeface="Calibri"/>
              <a:cs typeface="Calibri"/>
              <a:sym typeface="Calibri"/>
            </a:endParaRPr>
          </a:p>
          <a:p>
            <a:pPr indent="0" lvl="0" marL="0" rtl="0" algn="ctr">
              <a:spcBef>
                <a:spcPts val="0"/>
              </a:spcBef>
              <a:spcAft>
                <a:spcPts val="0"/>
              </a:spcAft>
              <a:buNone/>
            </a:pPr>
            <a:r>
              <a:rPr lang="en">
                <a:solidFill>
                  <a:schemeClr val="dk2"/>
                </a:solidFill>
                <a:latin typeface="Calibri"/>
                <a:ea typeface="Calibri"/>
                <a:cs typeface="Calibri"/>
                <a:sym typeface="Calibri"/>
              </a:rPr>
              <a:t>Toward computer-mediated Personal Informatics tool</a:t>
            </a:r>
            <a:endParaRPr>
              <a:solidFill>
                <a:schemeClr val="dk2"/>
              </a:solidFill>
              <a:latin typeface="Calibri"/>
              <a:ea typeface="Calibri"/>
              <a:cs typeface="Calibri"/>
              <a:sym typeface="Calibri"/>
            </a:endParaRPr>
          </a:p>
        </p:txBody>
      </p:sp>
      <p:cxnSp>
        <p:nvCxnSpPr>
          <p:cNvPr id="188" name="Google Shape;188;p33"/>
          <p:cNvCxnSpPr/>
          <p:nvPr/>
        </p:nvCxnSpPr>
        <p:spPr>
          <a:xfrm>
            <a:off x="1654825" y="2302100"/>
            <a:ext cx="854100" cy="9000"/>
          </a:xfrm>
          <a:prstGeom prst="straightConnector1">
            <a:avLst/>
          </a:prstGeom>
          <a:noFill/>
          <a:ln cap="flat" cmpd="sng" w="9525">
            <a:solidFill>
              <a:schemeClr val="dk2"/>
            </a:solidFill>
            <a:prstDash val="solid"/>
            <a:round/>
            <a:headEnd len="med" w="med" type="none"/>
            <a:tailEnd len="med" w="med" type="triangle"/>
          </a:ln>
        </p:spPr>
      </p:cxnSp>
      <p:sp>
        <p:nvSpPr>
          <p:cNvPr id="189" name="Google Shape;189;p33"/>
          <p:cNvSpPr txBox="1"/>
          <p:nvPr/>
        </p:nvSpPr>
        <p:spPr>
          <a:xfrm>
            <a:off x="2584650" y="1567850"/>
            <a:ext cx="1942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2"/>
                </a:solidFill>
                <a:latin typeface="Calibri"/>
                <a:ea typeface="Calibri"/>
                <a:cs typeface="Calibri"/>
                <a:sym typeface="Calibri"/>
              </a:rPr>
              <a:t>Programming and Debugging</a:t>
            </a:r>
            <a:endParaRPr sz="1200">
              <a:solidFill>
                <a:schemeClr val="dk2"/>
              </a:solidFill>
              <a:latin typeface="Calibri"/>
              <a:ea typeface="Calibri"/>
              <a:cs typeface="Calibri"/>
              <a:sym typeface="Calibri"/>
            </a:endParaRPr>
          </a:p>
          <a:p>
            <a:pPr indent="0" lvl="0" marL="0" rtl="0" algn="l">
              <a:spcBef>
                <a:spcPts val="0"/>
              </a:spcBef>
              <a:spcAft>
                <a:spcPts val="0"/>
              </a:spcAft>
              <a:buNone/>
            </a:pPr>
            <a:r>
              <a:t/>
            </a:r>
            <a:endParaRPr sz="1200">
              <a:solidFill>
                <a:schemeClr val="dk2"/>
              </a:solidFill>
              <a:latin typeface="Calibri"/>
              <a:ea typeface="Calibri"/>
              <a:cs typeface="Calibri"/>
              <a:sym typeface="Calibri"/>
            </a:endParaRPr>
          </a:p>
          <a:p>
            <a:pPr indent="0" lvl="0" marL="0" rtl="0" algn="l">
              <a:spcBef>
                <a:spcPts val="0"/>
              </a:spcBef>
              <a:spcAft>
                <a:spcPts val="0"/>
              </a:spcAft>
              <a:buNone/>
            </a:pPr>
            <a:r>
              <a:rPr lang="en" sz="1200">
                <a:solidFill>
                  <a:schemeClr val="dk2"/>
                </a:solidFill>
                <a:latin typeface="Calibri"/>
                <a:ea typeface="Calibri"/>
                <a:cs typeface="Calibri"/>
                <a:sym typeface="Calibri"/>
              </a:rPr>
              <a:t>Imposter Syndrome</a:t>
            </a:r>
            <a:endParaRPr sz="1200">
              <a:solidFill>
                <a:schemeClr val="dk2"/>
              </a:solidFill>
              <a:latin typeface="Calibri"/>
              <a:ea typeface="Calibri"/>
              <a:cs typeface="Calibri"/>
              <a:sym typeface="Calibri"/>
            </a:endParaRPr>
          </a:p>
          <a:p>
            <a:pPr indent="0" lvl="0" marL="0" rtl="0" algn="l">
              <a:spcBef>
                <a:spcPts val="0"/>
              </a:spcBef>
              <a:spcAft>
                <a:spcPts val="0"/>
              </a:spcAft>
              <a:buNone/>
            </a:pPr>
            <a:r>
              <a:t/>
            </a:r>
            <a:endParaRPr sz="1200">
              <a:solidFill>
                <a:schemeClr val="dk2"/>
              </a:solidFill>
              <a:latin typeface="Calibri"/>
              <a:ea typeface="Calibri"/>
              <a:cs typeface="Calibri"/>
              <a:sym typeface="Calibri"/>
            </a:endParaRPr>
          </a:p>
          <a:p>
            <a:pPr indent="0" lvl="0" marL="0" rtl="0" algn="l">
              <a:spcBef>
                <a:spcPts val="0"/>
              </a:spcBef>
              <a:spcAft>
                <a:spcPts val="0"/>
              </a:spcAft>
              <a:buNone/>
            </a:pPr>
            <a:r>
              <a:rPr lang="en" sz="1200">
                <a:solidFill>
                  <a:schemeClr val="dk2"/>
                </a:solidFill>
                <a:latin typeface="Calibri"/>
                <a:ea typeface="Calibri"/>
                <a:cs typeface="Calibri"/>
                <a:sym typeface="Calibri"/>
              </a:rPr>
              <a:t>Lack of Awareness of Mental States</a:t>
            </a:r>
            <a:endParaRPr sz="1200">
              <a:solidFill>
                <a:schemeClr val="dk2"/>
              </a:solidFill>
              <a:latin typeface="Calibri"/>
              <a:ea typeface="Calibri"/>
              <a:cs typeface="Calibri"/>
              <a:sym typeface="Calibri"/>
            </a:endParaRPr>
          </a:p>
        </p:txBody>
      </p:sp>
      <p:cxnSp>
        <p:nvCxnSpPr>
          <p:cNvPr id="190" name="Google Shape;190;p33"/>
          <p:cNvCxnSpPr/>
          <p:nvPr/>
        </p:nvCxnSpPr>
        <p:spPr>
          <a:xfrm>
            <a:off x="6325400" y="2302100"/>
            <a:ext cx="854100" cy="9000"/>
          </a:xfrm>
          <a:prstGeom prst="straightConnector1">
            <a:avLst/>
          </a:prstGeom>
          <a:noFill/>
          <a:ln cap="flat" cmpd="sng" w="9525">
            <a:solidFill>
              <a:schemeClr val="dk2"/>
            </a:solidFill>
            <a:prstDash val="solid"/>
            <a:round/>
            <a:headEnd len="med" w="med" type="none"/>
            <a:tailEnd len="med" w="med" type="triangle"/>
          </a:ln>
        </p:spPr>
      </p:cxnSp>
      <p:sp>
        <p:nvSpPr>
          <p:cNvPr id="191" name="Google Shape;191;p33"/>
          <p:cNvSpPr txBox="1"/>
          <p:nvPr/>
        </p:nvSpPr>
        <p:spPr>
          <a:xfrm>
            <a:off x="7179500" y="831150"/>
            <a:ext cx="1802400" cy="30939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lang="en" sz="1000">
                <a:solidFill>
                  <a:schemeClr val="dk2"/>
                </a:solidFill>
                <a:latin typeface="Calibri"/>
                <a:ea typeface="Calibri"/>
                <a:cs typeface="Calibri"/>
                <a:sym typeface="Calibri"/>
              </a:rPr>
              <a:t>Integrate computer-based mental health tools into academic environments (G1)</a:t>
            </a:r>
            <a:br>
              <a:rPr lang="en" sz="1000">
                <a:solidFill>
                  <a:schemeClr val="dk2"/>
                </a:solidFill>
                <a:latin typeface="Calibri"/>
                <a:ea typeface="Calibri"/>
                <a:cs typeface="Calibri"/>
                <a:sym typeface="Calibri"/>
              </a:rPr>
            </a:br>
            <a:endParaRPr sz="1000">
              <a:solidFill>
                <a:schemeClr val="dk2"/>
              </a:solidFill>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rPr lang="en" sz="1000">
                <a:solidFill>
                  <a:schemeClr val="dk2"/>
                </a:solidFill>
                <a:latin typeface="Calibri"/>
                <a:ea typeface="Calibri"/>
                <a:cs typeface="Calibri"/>
                <a:sym typeface="Calibri"/>
              </a:rPr>
              <a:t>Continuously track emotional states (G2)</a:t>
            </a:r>
            <a:br>
              <a:rPr lang="en" sz="1000">
                <a:solidFill>
                  <a:schemeClr val="dk2"/>
                </a:solidFill>
                <a:latin typeface="Calibri"/>
                <a:ea typeface="Calibri"/>
                <a:cs typeface="Calibri"/>
                <a:sym typeface="Calibri"/>
              </a:rPr>
            </a:br>
            <a:endParaRPr sz="1000">
              <a:solidFill>
                <a:schemeClr val="dk2"/>
              </a:solidFill>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rPr lang="en" sz="1000">
                <a:solidFill>
                  <a:schemeClr val="dk2"/>
                </a:solidFill>
                <a:latin typeface="Calibri"/>
                <a:ea typeface="Calibri"/>
                <a:cs typeface="Calibri"/>
                <a:sym typeface="Calibri"/>
              </a:rPr>
              <a:t>Track stress levels and associated contexts (G3)</a:t>
            </a:r>
            <a:br>
              <a:rPr lang="en" sz="1000">
                <a:solidFill>
                  <a:schemeClr val="dk2"/>
                </a:solidFill>
                <a:latin typeface="Calibri"/>
                <a:ea typeface="Calibri"/>
                <a:cs typeface="Calibri"/>
                <a:sym typeface="Calibri"/>
              </a:rPr>
            </a:br>
            <a:endParaRPr sz="1000">
              <a:solidFill>
                <a:schemeClr val="dk2"/>
              </a:solidFill>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rPr lang="en" sz="1000">
                <a:solidFill>
                  <a:schemeClr val="dk2"/>
                </a:solidFill>
                <a:latin typeface="Calibri"/>
                <a:ea typeface="Calibri"/>
                <a:cs typeface="Calibri"/>
                <a:sym typeface="Calibri"/>
              </a:rPr>
              <a:t>A Visual dashboard summarizing emotional responses along with context data (G4)</a:t>
            </a:r>
            <a:br>
              <a:rPr lang="en" sz="1000">
                <a:solidFill>
                  <a:schemeClr val="dk2"/>
                </a:solidFill>
                <a:latin typeface="Calibri"/>
                <a:ea typeface="Calibri"/>
                <a:cs typeface="Calibri"/>
                <a:sym typeface="Calibri"/>
              </a:rPr>
            </a:br>
            <a:endParaRPr sz="1000">
              <a:solidFill>
                <a:schemeClr val="dk2"/>
              </a:solidFill>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rPr lang="en" sz="1000">
                <a:solidFill>
                  <a:schemeClr val="dk2"/>
                </a:solidFill>
                <a:latin typeface="Calibri"/>
                <a:ea typeface="Calibri"/>
                <a:cs typeface="Calibri"/>
                <a:sym typeface="Calibri"/>
              </a:rPr>
              <a:t>Maintain data locality and privacy (G5)</a:t>
            </a:r>
            <a:endParaRPr sz="1000">
              <a:solidFill>
                <a:schemeClr val="dk2"/>
              </a:solidFill>
              <a:latin typeface="Calibri"/>
              <a:ea typeface="Calibri"/>
              <a:cs typeface="Calibri"/>
              <a:sym typeface="Calibri"/>
            </a:endParaRPr>
          </a:p>
          <a:p>
            <a:pPr indent="0" lvl="0" marL="0" rtl="0" algn="l">
              <a:spcBef>
                <a:spcPts val="0"/>
              </a:spcBef>
              <a:spcAft>
                <a:spcPts val="0"/>
              </a:spcAft>
              <a:buNone/>
            </a:pPr>
            <a:r>
              <a:t/>
            </a:r>
            <a:endParaRPr sz="700">
              <a:solidFill>
                <a:schemeClr val="dk2"/>
              </a:solidFill>
              <a:latin typeface="Calibri"/>
              <a:ea typeface="Calibri"/>
              <a:cs typeface="Calibri"/>
              <a:sym typeface="Calibri"/>
            </a:endParaRPr>
          </a:p>
        </p:txBody>
      </p:sp>
      <p:sp>
        <p:nvSpPr>
          <p:cNvPr id="192" name="Google Shape;192;p33"/>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193" name="Google Shape;193;p33"/>
          <p:cNvPicPr preferRelativeResize="0"/>
          <p:nvPr/>
        </p:nvPicPr>
        <p:blipFill rotWithShape="1">
          <a:blip r:embed="rId4">
            <a:alphaModFix/>
          </a:blip>
          <a:srcRect b="14229" l="0" r="0" t="0"/>
          <a:stretch/>
        </p:blipFill>
        <p:spPr>
          <a:xfrm>
            <a:off x="4768550" y="903551"/>
            <a:ext cx="1640999" cy="1407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idx="1" type="body"/>
          </p:nvPr>
        </p:nvSpPr>
        <p:spPr>
          <a:xfrm>
            <a:off x="457200" y="684650"/>
            <a:ext cx="8229600" cy="2651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a:t>Challenges: </a:t>
            </a:r>
            <a:r>
              <a:rPr b="1" lang="en">
                <a:solidFill>
                  <a:srgbClr val="F082B5"/>
                </a:solidFill>
              </a:rPr>
              <a:t>Difficulty during programming (debugging)</a:t>
            </a:r>
            <a:endParaRPr b="1">
              <a:solidFill>
                <a:srgbClr val="F082B5"/>
              </a:solidFill>
            </a:endParaRPr>
          </a:p>
        </p:txBody>
      </p:sp>
      <p:cxnSp>
        <p:nvCxnSpPr>
          <p:cNvPr id="199" name="Google Shape;199;p34"/>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200" name="Google Shape;200;p34"/>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RESULTS</a:t>
            </a:r>
            <a:endParaRPr b="1" sz="1100">
              <a:solidFill>
                <a:schemeClr val="dk2"/>
              </a:solidFill>
            </a:endParaRPr>
          </a:p>
        </p:txBody>
      </p:sp>
      <p:sp>
        <p:nvSpPr>
          <p:cNvPr id="201" name="Google Shape;201;p34"/>
          <p:cNvSpPr txBox="1"/>
          <p:nvPr/>
        </p:nvSpPr>
        <p:spPr>
          <a:xfrm>
            <a:off x="580100" y="1171050"/>
            <a:ext cx="750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a:solidFill>
                <a:srgbClr val="F082B5"/>
              </a:solidFill>
            </a:endParaRPr>
          </a:p>
        </p:txBody>
      </p:sp>
      <p:sp>
        <p:nvSpPr>
          <p:cNvPr id="202" name="Google Shape;202;p34"/>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03" name="Google Shape;203;p34"/>
          <p:cNvSpPr/>
          <p:nvPr/>
        </p:nvSpPr>
        <p:spPr>
          <a:xfrm>
            <a:off x="1515150" y="1276125"/>
            <a:ext cx="6113700" cy="2789400"/>
          </a:xfrm>
          <a:prstGeom prst="wedgeRoundRectCallout">
            <a:avLst>
              <a:gd fmla="val -20833" name="adj1"/>
              <a:gd fmla="val 62500" name="adj2"/>
              <a:gd fmla="val 0" name="adj3"/>
            </a:avLst>
          </a:prstGeom>
          <a:solidFill>
            <a:schemeClr val="lt1"/>
          </a:solidFill>
          <a:ln cap="flat" cmpd="sng" w="9525">
            <a:solidFill>
              <a:srgbClr val="F9BEF9"/>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3700">
                <a:solidFill>
                  <a:srgbClr val="F082B5"/>
                </a:solidFill>
              </a:rPr>
              <a:t>  							  </a:t>
            </a:r>
            <a:endParaRPr i="1" sz="1500">
              <a:solidFill>
                <a:schemeClr val="dk1"/>
              </a:solidFill>
            </a:endParaRPr>
          </a:p>
          <a:p>
            <a:pPr indent="-114300" lvl="0" marL="114300" rtl="0" algn="just">
              <a:spcBef>
                <a:spcPts val="0"/>
              </a:spcBef>
              <a:spcAft>
                <a:spcPts val="0"/>
              </a:spcAft>
              <a:buClr>
                <a:schemeClr val="dk1"/>
              </a:buClr>
              <a:buSzPts val="1100"/>
              <a:buFont typeface="Arial"/>
              <a:buNone/>
            </a:pPr>
            <a:r>
              <a:rPr i="1" lang="en" sz="1500">
                <a:solidFill>
                  <a:schemeClr val="dk1"/>
                </a:solidFill>
              </a:rPr>
              <a:t> </a:t>
            </a:r>
            <a:r>
              <a:rPr i="1" lang="en" sz="1500">
                <a:solidFill>
                  <a:schemeClr val="dk2"/>
                </a:solidFill>
              </a:rPr>
              <a:t>“</a:t>
            </a:r>
            <a:r>
              <a:rPr i="1" lang="en" sz="1500">
                <a:solidFill>
                  <a:schemeClr val="dk2"/>
                </a:solidFill>
              </a:rPr>
              <a:t>I’ve </a:t>
            </a:r>
            <a:r>
              <a:rPr b="1" i="1" lang="en" sz="1500">
                <a:solidFill>
                  <a:srgbClr val="F082B5"/>
                </a:solidFill>
              </a:rPr>
              <a:t>literally sat at my computer and cried</a:t>
            </a:r>
            <a:r>
              <a:rPr i="1" lang="en" sz="1500">
                <a:solidFill>
                  <a:schemeClr val="dk1"/>
                </a:solidFill>
              </a:rPr>
              <a:t>. </a:t>
            </a:r>
            <a:r>
              <a:rPr i="1" lang="en" sz="1500">
                <a:solidFill>
                  <a:schemeClr val="dk2"/>
                </a:solidFill>
              </a:rPr>
              <a:t>I remember I was taking [a Data Structures class] [...] I was like, I can’t do this. </a:t>
            </a:r>
            <a:r>
              <a:rPr b="1" i="1" lang="en" sz="1500">
                <a:solidFill>
                  <a:srgbClr val="F082B5"/>
                </a:solidFill>
              </a:rPr>
              <a:t>I did that for 15 minutes.</a:t>
            </a:r>
            <a:r>
              <a:rPr i="1" lang="en" sz="1500">
                <a:solidFill>
                  <a:schemeClr val="dk2"/>
                </a:solidFill>
              </a:rPr>
              <a:t> And then  settled down. [...] There’s been times </a:t>
            </a:r>
            <a:r>
              <a:rPr b="1" i="1" lang="en" sz="1500">
                <a:solidFill>
                  <a:srgbClr val="F082B5"/>
                </a:solidFill>
              </a:rPr>
              <a:t>where I’m on a [time] crunch.</a:t>
            </a:r>
            <a:r>
              <a:rPr i="1" lang="en" sz="1500">
                <a:solidFill>
                  <a:schemeClr val="dk1"/>
                </a:solidFill>
              </a:rPr>
              <a:t> </a:t>
            </a:r>
            <a:r>
              <a:rPr i="1" lang="en" sz="1500">
                <a:solidFill>
                  <a:schemeClr val="dk2"/>
                </a:solidFill>
              </a:rPr>
              <a:t>So, I’m frantically going through things. I’m just reading and typing and I’m like what isn’t working? I’m reading [my code] a million times because I have to get it in in a few hours. And then</a:t>
            </a:r>
            <a:r>
              <a:rPr i="1" lang="en" sz="1500">
                <a:solidFill>
                  <a:schemeClr val="dk1"/>
                </a:solidFill>
              </a:rPr>
              <a:t> </a:t>
            </a:r>
            <a:r>
              <a:rPr b="1" i="1" lang="en" sz="1500">
                <a:solidFill>
                  <a:srgbClr val="F082B5"/>
                </a:solidFill>
              </a:rPr>
              <a:t>you’re happy when it finally works</a:t>
            </a:r>
            <a:r>
              <a:rPr i="1" lang="en" sz="1500">
                <a:solidFill>
                  <a:schemeClr val="dk1"/>
                </a:solidFill>
              </a:rPr>
              <a:t>, </a:t>
            </a:r>
            <a:r>
              <a:rPr i="1" lang="en" sz="1500">
                <a:solidFill>
                  <a:schemeClr val="dk2"/>
                </a:solidFill>
              </a:rPr>
              <a:t>and</a:t>
            </a:r>
            <a:r>
              <a:rPr i="1" lang="en" sz="1500">
                <a:solidFill>
                  <a:schemeClr val="dk1"/>
                </a:solidFill>
              </a:rPr>
              <a:t> </a:t>
            </a:r>
            <a:r>
              <a:rPr i="1" lang="en" sz="1500">
                <a:solidFill>
                  <a:schemeClr val="dk2"/>
                </a:solidFill>
              </a:rPr>
              <a:t>you’re really excited. So I’ve just </a:t>
            </a:r>
            <a:r>
              <a:rPr b="1" i="1" lang="en" sz="1500">
                <a:solidFill>
                  <a:srgbClr val="F082B5"/>
                </a:solidFill>
              </a:rPr>
              <a:t>been through every emotion</a:t>
            </a:r>
            <a:r>
              <a:rPr i="1" lang="en" sz="1500">
                <a:solidFill>
                  <a:schemeClr val="dk1"/>
                </a:solidFill>
              </a:rPr>
              <a:t> </a:t>
            </a:r>
            <a:r>
              <a:rPr i="1" lang="en" sz="1500">
                <a:solidFill>
                  <a:schemeClr val="dk2"/>
                </a:solidFill>
              </a:rPr>
              <a:t>while doing that.</a:t>
            </a:r>
            <a:r>
              <a:rPr i="1" lang="en" sz="1500">
                <a:solidFill>
                  <a:schemeClr val="dk2"/>
                </a:solidFill>
              </a:rPr>
              <a:t>”</a:t>
            </a:r>
            <a:br>
              <a:rPr i="1" lang="en">
                <a:solidFill>
                  <a:schemeClr val="dk2"/>
                </a:solidFill>
              </a:rPr>
            </a:br>
            <a:endParaRPr i="1">
              <a:solidFill>
                <a:schemeClr val="dk2"/>
              </a:solidFill>
            </a:endParaRPr>
          </a:p>
          <a:p>
            <a:pPr indent="0" lvl="0" marL="0" rtl="0" algn="ctr">
              <a:spcBef>
                <a:spcPts val="0"/>
              </a:spcBef>
              <a:spcAft>
                <a:spcPts val="0"/>
              </a:spcAft>
              <a:buClr>
                <a:schemeClr val="dk1"/>
              </a:buClr>
              <a:buSzPts val="1100"/>
              <a:buFont typeface="Arial"/>
              <a:buNone/>
            </a:pPr>
            <a:r>
              <a:rPr b="1" i="1" lang="en">
                <a:solidFill>
                  <a:srgbClr val="F082B5"/>
                </a:solidFill>
              </a:rPr>
              <a:t>-P08</a:t>
            </a:r>
            <a:endParaRPr b="1" i="1">
              <a:solidFill>
                <a:srgbClr val="F082B5"/>
              </a:solidFill>
            </a:endParaRPr>
          </a:p>
          <a:p>
            <a:pPr indent="0" lvl="0" marL="0" rtl="0" algn="ctr">
              <a:spcBef>
                <a:spcPts val="0"/>
              </a:spcBef>
              <a:spcAft>
                <a:spcPts val="0"/>
              </a:spcAft>
              <a:buNone/>
            </a:pPr>
            <a:r>
              <a:t/>
            </a:r>
            <a:endParaRPr sz="1800">
              <a:solidFill>
                <a:srgbClr val="00609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idx="1" type="body"/>
          </p:nvPr>
        </p:nvSpPr>
        <p:spPr>
          <a:xfrm>
            <a:off x="457200" y="684675"/>
            <a:ext cx="8229600" cy="2651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
              <a:t>Challenges</a:t>
            </a:r>
            <a:r>
              <a:rPr lang="en"/>
              <a:t>: </a:t>
            </a:r>
            <a:r>
              <a:rPr b="1" lang="en">
                <a:solidFill>
                  <a:srgbClr val="F082B5"/>
                </a:solidFill>
              </a:rPr>
              <a:t>Lack of self-awareness of mental states</a:t>
            </a:r>
            <a:endParaRPr b="1">
              <a:solidFill>
                <a:srgbClr val="F082B5"/>
              </a:solidFill>
            </a:endParaRPr>
          </a:p>
        </p:txBody>
      </p:sp>
      <p:cxnSp>
        <p:nvCxnSpPr>
          <p:cNvPr id="209" name="Google Shape;209;p35"/>
          <p:cNvCxnSpPr/>
          <p:nvPr/>
        </p:nvCxnSpPr>
        <p:spPr>
          <a:xfrm>
            <a:off x="0" y="238675"/>
            <a:ext cx="2256600" cy="4500"/>
          </a:xfrm>
          <a:prstGeom prst="straightConnector1">
            <a:avLst/>
          </a:prstGeom>
          <a:noFill/>
          <a:ln cap="flat" cmpd="sng" w="19050">
            <a:solidFill>
              <a:schemeClr val="dk2"/>
            </a:solidFill>
            <a:prstDash val="solid"/>
            <a:round/>
            <a:headEnd len="med" w="med" type="none"/>
            <a:tailEnd len="med" w="med" type="none"/>
          </a:ln>
        </p:spPr>
      </p:cxnSp>
      <p:sp>
        <p:nvSpPr>
          <p:cNvPr id="210" name="Google Shape;210;p35"/>
          <p:cNvSpPr txBox="1"/>
          <p:nvPr/>
        </p:nvSpPr>
        <p:spPr>
          <a:xfrm>
            <a:off x="217175" y="220375"/>
            <a:ext cx="1942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2"/>
                </a:solidFill>
              </a:rPr>
              <a:t>NEEDFINDING: RESULTS</a:t>
            </a:r>
            <a:endParaRPr b="1" sz="1100">
              <a:solidFill>
                <a:schemeClr val="dk2"/>
              </a:solidFill>
            </a:endParaRPr>
          </a:p>
        </p:txBody>
      </p:sp>
      <p:sp>
        <p:nvSpPr>
          <p:cNvPr id="211" name="Google Shape;211;p35"/>
          <p:cNvSpPr txBox="1"/>
          <p:nvPr/>
        </p:nvSpPr>
        <p:spPr>
          <a:xfrm>
            <a:off x="580100" y="1727375"/>
            <a:ext cx="7506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i="1">
              <a:solidFill>
                <a:srgbClr val="F082B5"/>
              </a:solidFill>
            </a:endParaRPr>
          </a:p>
        </p:txBody>
      </p:sp>
      <p:sp>
        <p:nvSpPr>
          <p:cNvPr id="212" name="Google Shape;212;p35"/>
          <p:cNvSpPr txBox="1"/>
          <p:nvPr>
            <p:ph idx="12" type="sldNum"/>
          </p:nvPr>
        </p:nvSpPr>
        <p:spPr>
          <a:xfrm>
            <a:off x="3505200" y="4767263"/>
            <a:ext cx="2133600" cy="274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sp>
        <p:nvSpPr>
          <p:cNvPr id="213" name="Google Shape;213;p35"/>
          <p:cNvSpPr/>
          <p:nvPr/>
        </p:nvSpPr>
        <p:spPr>
          <a:xfrm>
            <a:off x="1696850" y="1378275"/>
            <a:ext cx="5272800" cy="2585100"/>
          </a:xfrm>
          <a:prstGeom prst="wedgeRoundRectCallout">
            <a:avLst>
              <a:gd fmla="val -20833" name="adj1"/>
              <a:gd fmla="val 62500" name="adj2"/>
              <a:gd fmla="val 0" name="adj3"/>
            </a:avLst>
          </a:prstGeom>
          <a:solidFill>
            <a:schemeClr val="lt1"/>
          </a:solidFill>
          <a:ln cap="flat" cmpd="sng" w="9525">
            <a:solidFill>
              <a:srgbClr val="F9BEF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i="1">
              <a:solidFill>
                <a:srgbClr val="F082B5"/>
              </a:solidFill>
            </a:endParaRPr>
          </a:p>
          <a:p>
            <a:pPr indent="0" lvl="0" marL="0" rtl="0" algn="just">
              <a:spcBef>
                <a:spcPts val="0"/>
              </a:spcBef>
              <a:spcAft>
                <a:spcPts val="0"/>
              </a:spcAft>
              <a:buClr>
                <a:schemeClr val="dk1"/>
              </a:buClr>
              <a:buSzPts val="1100"/>
              <a:buFont typeface="Arial"/>
              <a:buNone/>
            </a:pPr>
            <a:r>
              <a:rPr i="1" lang="en">
                <a:solidFill>
                  <a:schemeClr val="dk2"/>
                </a:solidFill>
              </a:rPr>
              <a:t>“Sometimes I think</a:t>
            </a:r>
            <a:r>
              <a:rPr i="1" lang="en">
                <a:solidFill>
                  <a:schemeClr val="dk1"/>
                </a:solidFill>
              </a:rPr>
              <a:t> </a:t>
            </a:r>
            <a:r>
              <a:rPr b="1" i="1" lang="en">
                <a:solidFill>
                  <a:srgbClr val="F082B5"/>
                </a:solidFill>
              </a:rPr>
              <a:t>I don’t understand that I’m stressed.</a:t>
            </a:r>
            <a:r>
              <a:rPr i="1" lang="en">
                <a:solidFill>
                  <a:schemeClr val="dk1"/>
                </a:solidFill>
              </a:rPr>
              <a:t> </a:t>
            </a:r>
            <a:r>
              <a:rPr i="1" lang="en">
                <a:solidFill>
                  <a:schemeClr val="dk2"/>
                </a:solidFill>
              </a:rPr>
              <a:t>For example, last semester, I had an Android project to do. I finished most of the coding part. But at that time, I didn’t realize that I was </a:t>
            </a:r>
            <a:r>
              <a:rPr b="1" i="1" lang="en">
                <a:solidFill>
                  <a:srgbClr val="F082B5"/>
                </a:solidFill>
              </a:rPr>
              <a:t>not taking breaks as much because I love coding</a:t>
            </a:r>
            <a:r>
              <a:rPr i="1" lang="en">
                <a:solidFill>
                  <a:schemeClr val="dk1"/>
                </a:solidFill>
              </a:rPr>
              <a:t> </a:t>
            </a:r>
            <a:r>
              <a:rPr i="1" lang="en">
                <a:solidFill>
                  <a:schemeClr val="dk2"/>
                </a:solidFill>
              </a:rPr>
              <a:t>[...] But when it was exam time, it was so difficult for me because, for example,</a:t>
            </a:r>
            <a:r>
              <a:rPr i="1" lang="en">
                <a:solidFill>
                  <a:schemeClr val="dk1"/>
                </a:solidFill>
              </a:rPr>
              <a:t> </a:t>
            </a:r>
            <a:r>
              <a:rPr b="1" i="1" lang="en">
                <a:solidFill>
                  <a:srgbClr val="F082B5"/>
                </a:solidFill>
              </a:rPr>
              <a:t>I was seeing ‘not’ instead of ‘hot’</a:t>
            </a:r>
            <a:r>
              <a:rPr i="1" lang="en">
                <a:solidFill>
                  <a:schemeClr val="dk1"/>
                </a:solidFill>
              </a:rPr>
              <a:t> </a:t>
            </a:r>
            <a:r>
              <a:rPr i="1" lang="en">
                <a:solidFill>
                  <a:schemeClr val="dk2"/>
                </a:solidFill>
              </a:rPr>
              <a:t>but I didn’t understand that maybe I was stressed.”</a:t>
            </a:r>
            <a:br>
              <a:rPr i="1" lang="en">
                <a:solidFill>
                  <a:schemeClr val="dk1"/>
                </a:solidFill>
              </a:rPr>
            </a:br>
            <a:endParaRPr i="1">
              <a:solidFill>
                <a:schemeClr val="dk1"/>
              </a:solidFill>
            </a:endParaRPr>
          </a:p>
          <a:p>
            <a:pPr indent="0" lvl="0" marL="0" rtl="0" algn="ctr">
              <a:spcBef>
                <a:spcPts val="0"/>
              </a:spcBef>
              <a:spcAft>
                <a:spcPts val="0"/>
              </a:spcAft>
              <a:buNone/>
            </a:pPr>
            <a:r>
              <a:rPr b="1" i="1" lang="en">
                <a:solidFill>
                  <a:srgbClr val="F082B5"/>
                </a:solidFill>
              </a:rPr>
              <a:t>-P03</a:t>
            </a:r>
            <a:endParaRPr b="1" sz="3700">
              <a:solidFill>
                <a:srgbClr val="F082B5"/>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D Primary and Secondary">
      <a:dk1>
        <a:srgbClr val="000000"/>
      </a:dk1>
      <a:lt1>
        <a:srgbClr val="FFFFFF"/>
      </a:lt1>
      <a:dk2>
        <a:srgbClr val="00539F"/>
      </a:dk2>
      <a:lt2>
        <a:srgbClr val="EEECE1"/>
      </a:lt2>
      <a:accent1>
        <a:srgbClr val="4F81BD"/>
      </a:accent1>
      <a:accent2>
        <a:srgbClr val="AF1E2D"/>
      </a:accent2>
      <a:accent3>
        <a:srgbClr val="BED600"/>
      </a:accent3>
      <a:accent4>
        <a:srgbClr val="5A8E22"/>
      </a:accent4>
      <a:accent5>
        <a:srgbClr val="00A0DF"/>
      </a:accent5>
      <a:accent6>
        <a:srgbClr val="EF8200"/>
      </a:accent6>
      <a:hlink>
        <a:srgbClr val="00539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