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432">
          <p15:clr>
            <a:srgbClr val="747775"/>
          </p15:clr>
        </p15:guide>
        <p15:guide id="2" pos="828">
          <p15:clr>
            <a:srgbClr val="747775"/>
          </p15:clr>
        </p15:guide>
        <p15:guide id="3" pos="1728">
          <p15:clr>
            <a:srgbClr val="747775"/>
          </p15:clr>
        </p15:guide>
        <p15:guide id="4" pos="2232">
          <p15:clr>
            <a:srgbClr val="747775"/>
          </p15:clr>
        </p15:guide>
        <p15:guide id="5" pos="2916">
          <p15:clr>
            <a:srgbClr val="747775"/>
          </p15:clr>
        </p15:guide>
        <p15:guide id="6" pos="338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61E2D8-8164-4C91-A60C-741213114573}">
  <a:tblStyle styleId="{7161E2D8-8164-4C91-A60C-7412131145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"/>
        <p:guide pos="828"/>
        <p:guide pos="1728"/>
        <p:guide pos="2232"/>
        <p:guide pos="2916"/>
        <p:guide pos="338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3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Roboto-regular.fnt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Roboto-italic.fntdata"/><Relationship Id="rId14" Type="http://schemas.openxmlformats.org/officeDocument/2006/relationships/slide" Target="slides/slide7.xml"/><Relationship Id="rId36" Type="http://schemas.openxmlformats.org/officeDocument/2006/relationships/font" Target="fonts/Roboto-bold.fntdata"/><Relationship Id="rId17" Type="http://schemas.openxmlformats.org/officeDocument/2006/relationships/slide" Target="slides/slide10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9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d2d5f5581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30d2d5f5581_2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e28251f5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0e28251f58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f6e4c12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0f6e4c128b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6ce49447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36ce494473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6ce49447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an informal survey we conducted with Autism Delaware, children and families indicated they wanted to hear and play with the above songs </a:t>
            </a:r>
            <a:endParaRPr/>
          </a:p>
        </p:txBody>
      </p:sp>
      <p:sp>
        <p:nvSpPr>
          <p:cNvPr id="295" name="Google Shape;295;g336ce494473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21eb316c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621eb316ca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6ce49447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36ce494473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6ac83a903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6ac83a9033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0e28251f5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0e28251f58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0fe4622d28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0fe4622d28_0_9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0fe4622d28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0fe4622d28_0_8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0b94207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10b94207c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36d85e125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36d85e125a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36d85e125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36d85e125a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36d85e125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coding the session videos </a:t>
            </a:r>
            <a:r>
              <a:rPr lang="en"/>
              <a:t>using</a:t>
            </a:r>
            <a:r>
              <a:rPr lang="en"/>
              <a:t> a structured rubric, we reached these results </a:t>
            </a:r>
            <a:endParaRPr/>
          </a:p>
        </p:txBody>
      </p:sp>
      <p:sp>
        <p:nvSpPr>
          <p:cNvPr id="422" name="Google Shape;422;g336d85e125a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6d85e125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336d85e125a_0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0e28251f5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30e28251f58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104da8f498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3104da8f498_0_2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0fe4622d28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30fe4622d28_0_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36d85e125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336d85e125a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fe4622d2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0fe4622d2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6cfab97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multisensory approach, like tangible musical interfaces, engages multiple senses to support focus, emotional regulation, and learning in children with autism by aligning with their diverse sensory processing needs.</a:t>
            </a:r>
            <a:endParaRPr/>
          </a:p>
        </p:txBody>
      </p:sp>
      <p:sp>
        <p:nvSpPr>
          <p:cNvPr id="150" name="Google Shape;150;g336cfab97f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d33a3074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personalization is important because it tailors auditory experiences to individual sensitivities and preferences, reducing distress and enhancing engagement for children with autism.</a:t>
            </a:r>
            <a:endParaRPr/>
          </a:p>
        </p:txBody>
      </p:sp>
      <p:sp>
        <p:nvSpPr>
          <p:cNvPr id="165" name="Google Shape;165;g33d33a30741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6ce49447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36ce494473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fe4622d28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0fe4622d28_0_8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6ce49447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room allows for both stimulation and relaxation, catering to different sensory needs.</a:t>
            </a:r>
            <a:endParaRPr/>
          </a:p>
        </p:txBody>
      </p:sp>
      <p:sp>
        <p:nvSpPr>
          <p:cNvPr id="235" name="Google Shape;235;g336ce494473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21eb316ca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621eb316ca_0_6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1371600" y="23431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2" type="body"/>
          </p:nvPr>
        </p:nvSpPr>
        <p:spPr>
          <a:xfrm>
            <a:off x="685800" y="104775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457200" y="5905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457200" y="1619250"/>
            <a:ext cx="8229600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•"/>
              <a:defRPr>
                <a:solidFill>
                  <a:srgbClr val="00609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–"/>
              <a:defRPr>
                <a:solidFill>
                  <a:srgbClr val="006096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•"/>
              <a:defRPr>
                <a:solidFill>
                  <a:srgbClr val="006096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–"/>
              <a:defRPr>
                <a:solidFill>
                  <a:srgbClr val="006096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»"/>
              <a:defRPr>
                <a:solidFill>
                  <a:srgbClr val="006096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1792288" y="4025503"/>
            <a:ext cx="5486400" cy="375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006096"/>
              </a:buClr>
              <a:buSzPts val="1400"/>
              <a:buNone/>
              <a:defRPr sz="1400">
                <a:solidFill>
                  <a:srgbClr val="006096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33528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ctrTitle"/>
          </p:nvPr>
        </p:nvSpPr>
        <p:spPr>
          <a:xfrm>
            <a:off x="685800" y="10263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subTitle"/>
          </p:nvPr>
        </p:nvSpPr>
        <p:spPr>
          <a:xfrm>
            <a:off x="1371600" y="23431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722313" y="2647950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200" cap="none">
                <a:solidFill>
                  <a:srgbClr val="00B0F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722313" y="152280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33528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457200" y="5143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457200" y="1409701"/>
            <a:ext cx="4038600" cy="2686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6096"/>
              </a:buClr>
              <a:buSzPts val="2800"/>
              <a:buChar char="•"/>
              <a:defRPr sz="2800">
                <a:solidFill>
                  <a:srgbClr val="006096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4648200" y="1409701"/>
            <a:ext cx="4038600" cy="2686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6096"/>
              </a:buClr>
              <a:buSzPts val="2800"/>
              <a:buChar char="•"/>
              <a:defRPr sz="2800">
                <a:solidFill>
                  <a:srgbClr val="006096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457200" y="502445"/>
            <a:ext cx="4040188" cy="7739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6096"/>
              </a:buClr>
              <a:buSzPts val="2400"/>
              <a:buNone/>
              <a:defRPr b="1" sz="2400">
                <a:solidFill>
                  <a:srgbClr val="006096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20"/>
          <p:cNvSpPr txBox="1"/>
          <p:nvPr>
            <p:ph idx="2" type="body"/>
          </p:nvPr>
        </p:nvSpPr>
        <p:spPr>
          <a:xfrm>
            <a:off x="457200" y="1276350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6096"/>
              </a:buClr>
              <a:buSzPts val="2400"/>
              <a:buChar char="•"/>
              <a:defRPr sz="2400">
                <a:solidFill>
                  <a:srgbClr val="006096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6096"/>
              </a:buClr>
              <a:buSzPts val="2000"/>
              <a:buChar char="–"/>
              <a:defRPr sz="2000">
                <a:solidFill>
                  <a:srgbClr val="006096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•"/>
              <a:defRPr sz="1800">
                <a:solidFill>
                  <a:srgbClr val="006096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6096"/>
              </a:buClr>
              <a:buSzPts val="1600"/>
              <a:buChar char="–"/>
              <a:defRPr sz="1600">
                <a:solidFill>
                  <a:srgbClr val="006096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6096"/>
              </a:buClr>
              <a:buSzPts val="1600"/>
              <a:buChar char="»"/>
              <a:defRPr sz="1600">
                <a:solidFill>
                  <a:srgbClr val="006096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1" name="Google Shape;81;p20"/>
          <p:cNvSpPr txBox="1"/>
          <p:nvPr>
            <p:ph idx="3" type="body"/>
          </p:nvPr>
        </p:nvSpPr>
        <p:spPr>
          <a:xfrm>
            <a:off x="4645026" y="502445"/>
            <a:ext cx="4041775" cy="7739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6096"/>
              </a:buClr>
              <a:buSzPts val="2400"/>
              <a:buNone/>
              <a:defRPr b="1" sz="2400">
                <a:solidFill>
                  <a:srgbClr val="006096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p20"/>
          <p:cNvSpPr txBox="1"/>
          <p:nvPr>
            <p:ph idx="4" type="body"/>
          </p:nvPr>
        </p:nvSpPr>
        <p:spPr>
          <a:xfrm>
            <a:off x="4645026" y="1276350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6096"/>
              </a:buClr>
              <a:buSzPts val="2400"/>
              <a:buChar char="•"/>
              <a:defRPr sz="2400">
                <a:solidFill>
                  <a:srgbClr val="006096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6096"/>
              </a:buClr>
              <a:buSzPts val="2000"/>
              <a:buChar char="–"/>
              <a:defRPr sz="2000">
                <a:solidFill>
                  <a:srgbClr val="006096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•"/>
              <a:defRPr sz="1800">
                <a:solidFill>
                  <a:srgbClr val="006096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6096"/>
              </a:buClr>
              <a:buSzPts val="1600"/>
              <a:buChar char="–"/>
              <a:defRPr sz="1600">
                <a:solidFill>
                  <a:srgbClr val="006096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6096"/>
              </a:buClr>
              <a:buSzPts val="1600"/>
              <a:buChar char="»"/>
              <a:defRPr sz="1600">
                <a:solidFill>
                  <a:srgbClr val="006096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57200" y="5905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457201" y="514350"/>
            <a:ext cx="3008313" cy="947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575050" y="514351"/>
            <a:ext cx="511175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006096"/>
              </a:buClr>
              <a:buSzPts val="3200"/>
              <a:buChar char="•"/>
              <a:defRPr sz="3200">
                <a:solidFill>
                  <a:srgbClr val="006096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23"/>
          <p:cNvSpPr txBox="1"/>
          <p:nvPr>
            <p:ph idx="2" type="body"/>
          </p:nvPr>
        </p:nvSpPr>
        <p:spPr>
          <a:xfrm>
            <a:off x="457201" y="1657351"/>
            <a:ext cx="300831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006096"/>
              </a:buClr>
              <a:buSzPts val="1400"/>
              <a:buNone/>
              <a:defRPr sz="1400">
                <a:solidFill>
                  <a:srgbClr val="006096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33528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457200" y="5905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60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 rot="5400000">
            <a:off x="3246438" y="-1169987"/>
            <a:ext cx="26511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title"/>
          </p:nvPr>
        </p:nvSpPr>
        <p:spPr>
          <a:xfrm rot="5400000">
            <a:off x="5829299" y="1238250"/>
            <a:ext cx="365760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" type="body"/>
          </p:nvPr>
        </p:nvSpPr>
        <p:spPr>
          <a:xfrm rot="5400000">
            <a:off x="1638300" y="-742951"/>
            <a:ext cx="3657601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34671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5905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619250"/>
            <a:ext cx="8229600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5" Type="http://schemas.openxmlformats.org/officeDocument/2006/relationships/image" Target="../media/image8.jpg"/><Relationship Id="rId6" Type="http://schemas.openxmlformats.org/officeDocument/2006/relationships/image" Target="../media/image3.png"/><Relationship Id="rId7" Type="http://schemas.openxmlformats.org/officeDocument/2006/relationships/image" Target="../media/image11.jp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28.png"/><Relationship Id="rId7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43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48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karwabhi@udel.edu" TargetMode="External"/><Relationship Id="rId4" Type="http://schemas.openxmlformats.org/officeDocument/2006/relationships/hyperlink" Target="http://abhiishek11.github.io" TargetMode="External"/><Relationship Id="rId9" Type="http://schemas.openxmlformats.org/officeDocument/2006/relationships/image" Target="../media/image44.png"/><Relationship Id="rId5" Type="http://schemas.openxmlformats.org/officeDocument/2006/relationships/hyperlink" Target="mailto:emrugg@udel.edu" TargetMode="External"/><Relationship Id="rId6" Type="http://schemas.openxmlformats.org/officeDocument/2006/relationships/hyperlink" Target="http://www.linkedin.com/in/eliseruggiero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i.org/10.3389/fpsyt.2021.643234" TargetMode="External"/><Relationship Id="rId4" Type="http://schemas.openxmlformats.org/officeDocument/2006/relationships/hyperlink" Target="https://pubmed.ncbi.nlm.nih.gov/24261547/" TargetMode="External"/><Relationship Id="rId9" Type="http://schemas.openxmlformats.org/officeDocument/2006/relationships/image" Target="../media/image17.png"/><Relationship Id="rId5" Type="http://schemas.openxmlformats.org/officeDocument/2006/relationships/hyperlink" Target="https://pubmed.ncbi.nlm.nih.gov/24261547/" TargetMode="External"/><Relationship Id="rId6" Type="http://schemas.openxmlformats.org/officeDocument/2006/relationships/hyperlink" Target="https://pubmed.ncbi.nlm.nih.gov/24261547/" TargetMode="External"/><Relationship Id="rId7" Type="http://schemas.openxmlformats.org/officeDocument/2006/relationships/hyperlink" Target="https://doi.org/10.1145/3240925.3240958" TargetMode="External"/><Relationship Id="rId8" Type="http://schemas.openxmlformats.org/officeDocument/2006/relationships/hyperlink" Target="https://doi.org/10.1145/3240925.324095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46.png"/><Relationship Id="rId5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3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52.jpg"/><Relationship Id="rId5" Type="http://schemas.openxmlformats.org/officeDocument/2006/relationships/image" Target="../media/image39.png"/><Relationship Id="rId6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idx="2" type="body"/>
          </p:nvPr>
        </p:nvSpPr>
        <p:spPr>
          <a:xfrm>
            <a:off x="685800" y="74295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"/>
              <a:t>uCue: An Interactive Musical Interface to Enhance Formative Listening Experiences for Children with ASD</a:t>
            </a:r>
            <a:endParaRPr b="1"/>
          </a:p>
        </p:txBody>
      </p:sp>
      <p:sp>
        <p:nvSpPr>
          <p:cNvPr id="107" name="Google Shape;107;p26"/>
          <p:cNvSpPr txBox="1"/>
          <p:nvPr>
            <p:ph idx="12" type="sldNum"/>
          </p:nvPr>
        </p:nvSpPr>
        <p:spPr>
          <a:xfrm>
            <a:off x="1951883" y="3364738"/>
            <a:ext cx="21006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6"/>
          <p:cNvSpPr txBox="1"/>
          <p:nvPr/>
        </p:nvSpPr>
        <p:spPr>
          <a:xfrm>
            <a:off x="3231123" y="3631818"/>
            <a:ext cx="1215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Malika Iyer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b="0" l="1504" r="1494" t="0"/>
          <a:stretch/>
        </p:blipFill>
        <p:spPr>
          <a:xfrm>
            <a:off x="3458970" y="294518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26"/>
          <p:cNvPicPr preferRelativeResize="0"/>
          <p:nvPr/>
        </p:nvPicPr>
        <p:blipFill rotWithShape="1">
          <a:blip r:embed="rId4">
            <a:alphaModFix/>
          </a:blip>
          <a:srcRect b="1644" l="0" r="0" t="1644"/>
          <a:stretch/>
        </p:blipFill>
        <p:spPr>
          <a:xfrm>
            <a:off x="4496776" y="294518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26"/>
          <p:cNvSpPr txBox="1"/>
          <p:nvPr/>
        </p:nvSpPr>
        <p:spPr>
          <a:xfrm>
            <a:off x="4291179" y="3607439"/>
            <a:ext cx="1215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Simon Brugel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26"/>
          <p:cNvPicPr preferRelativeResize="0"/>
          <p:nvPr/>
        </p:nvPicPr>
        <p:blipFill rotWithShape="1">
          <a:blip r:embed="rId5">
            <a:alphaModFix/>
          </a:blip>
          <a:srcRect b="17325" l="0" r="0" t="17325"/>
          <a:stretch/>
        </p:blipFill>
        <p:spPr>
          <a:xfrm>
            <a:off x="2497122" y="294518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26"/>
          <p:cNvSpPr txBox="1"/>
          <p:nvPr/>
        </p:nvSpPr>
        <p:spPr>
          <a:xfrm>
            <a:off x="2243554" y="3631818"/>
            <a:ext cx="1215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Zoe Lipkin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26"/>
          <p:cNvPicPr preferRelativeResize="0"/>
          <p:nvPr/>
        </p:nvPicPr>
        <p:blipFill rotWithShape="1">
          <a:blip r:embed="rId6">
            <a:alphaModFix/>
          </a:blip>
          <a:srcRect b="4881" l="0" r="0" t="4890"/>
          <a:stretch/>
        </p:blipFill>
        <p:spPr>
          <a:xfrm>
            <a:off x="1448016" y="294518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p26"/>
          <p:cNvSpPr txBox="1"/>
          <p:nvPr/>
        </p:nvSpPr>
        <p:spPr>
          <a:xfrm>
            <a:off x="1194448" y="3607439"/>
            <a:ext cx="1215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Elise Ruggiero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26"/>
          <p:cNvPicPr preferRelativeResize="0"/>
          <p:nvPr/>
        </p:nvPicPr>
        <p:blipFill rotWithShape="1">
          <a:blip r:embed="rId7">
            <a:alphaModFix/>
          </a:blip>
          <a:srcRect b="961" l="0" r="0" t="961"/>
          <a:stretch/>
        </p:blipFill>
        <p:spPr>
          <a:xfrm>
            <a:off x="6848107" y="2906225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p26"/>
          <p:cNvSpPr txBox="1"/>
          <p:nvPr/>
        </p:nvSpPr>
        <p:spPr>
          <a:xfrm>
            <a:off x="6670749" y="3568500"/>
            <a:ext cx="11541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018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Dr. Daniel Stevens</a:t>
            </a:r>
            <a:endParaRPr sz="1018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26"/>
          <p:cNvSpPr txBox="1"/>
          <p:nvPr/>
        </p:nvSpPr>
        <p:spPr>
          <a:xfrm>
            <a:off x="7790608" y="3568488"/>
            <a:ext cx="12153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03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Dr. Matthew </a:t>
            </a:r>
            <a:r>
              <a:rPr lang="en" sz="103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Mauriello</a:t>
            </a:r>
            <a:endParaRPr sz="103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26"/>
          <p:cNvPicPr preferRelativeResize="0"/>
          <p:nvPr/>
        </p:nvPicPr>
        <p:blipFill rotWithShape="1">
          <a:blip r:embed="rId8">
            <a:alphaModFix/>
          </a:blip>
          <a:srcRect b="0" l="9974" r="9974" t="0"/>
          <a:stretch/>
        </p:blipFill>
        <p:spPr>
          <a:xfrm>
            <a:off x="8001620" y="290623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p26"/>
          <p:cNvSpPr txBox="1"/>
          <p:nvPr/>
        </p:nvSpPr>
        <p:spPr>
          <a:xfrm>
            <a:off x="5343998" y="3607439"/>
            <a:ext cx="1422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Prerana Khatiwada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26"/>
          <p:cNvPicPr preferRelativeResize="0"/>
          <p:nvPr/>
        </p:nvPicPr>
        <p:blipFill rotWithShape="1">
          <a:blip r:embed="rId9">
            <a:alphaModFix/>
          </a:blip>
          <a:srcRect b="4446" l="0" r="0" t="4446"/>
          <a:stretch/>
        </p:blipFill>
        <p:spPr>
          <a:xfrm>
            <a:off x="5708537" y="2945187"/>
            <a:ext cx="708300" cy="6624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26"/>
          <p:cNvPicPr preferRelativeResize="0"/>
          <p:nvPr/>
        </p:nvPicPr>
        <p:blipFill rotWithShape="1">
          <a:blip r:embed="rId10">
            <a:alphaModFix/>
          </a:blip>
          <a:srcRect b="0" l="3052" r="3052" t="0"/>
          <a:stretch/>
        </p:blipFill>
        <p:spPr>
          <a:xfrm>
            <a:off x="325446" y="2926205"/>
            <a:ext cx="672300" cy="642600"/>
          </a:xfrm>
          <a:prstGeom prst="ellipse">
            <a:avLst/>
          </a:prstGeom>
          <a:noFill/>
          <a:ln cap="flat" cmpd="sng" w="28575">
            <a:solidFill>
              <a:srgbClr val="15110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26"/>
          <p:cNvSpPr txBox="1"/>
          <p:nvPr/>
        </p:nvSpPr>
        <p:spPr>
          <a:xfrm>
            <a:off x="84725" y="3597751"/>
            <a:ext cx="11541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03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Abhishek Karwankar</a:t>
            </a:r>
            <a:endParaRPr sz="103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723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423800" y="1472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Diagram </a:t>
            </a:r>
            <a:endParaRPr/>
          </a:p>
        </p:txBody>
      </p:sp>
      <p:sp>
        <p:nvSpPr>
          <p:cNvPr id="265" name="Google Shape;265;p35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038" y="1104625"/>
            <a:ext cx="5562334" cy="312881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Interface</a:t>
            </a:r>
            <a:endParaRPr/>
          </a:p>
        </p:txBody>
      </p:sp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375" y="937625"/>
            <a:ext cx="4717455" cy="346281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Architecture</a:t>
            </a:r>
            <a:endParaRPr/>
          </a:p>
        </p:txBody>
      </p:sp>
      <p:sp>
        <p:nvSpPr>
          <p:cNvPr id="287" name="Google Shape;287;p37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37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7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7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150" y="847250"/>
            <a:ext cx="6543991" cy="361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Musical Library</a:t>
            </a:r>
            <a:endParaRPr/>
          </a:p>
        </p:txBody>
      </p:sp>
      <p:sp>
        <p:nvSpPr>
          <p:cNvPr id="298" name="Google Shape;298;p38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38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800" y="1358275"/>
            <a:ext cx="1841176" cy="1272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4" name="Google Shape;304;p38"/>
          <p:cNvGraphicFramePr/>
          <p:nvPr/>
        </p:nvGraphicFramePr>
        <p:xfrm>
          <a:off x="826800" y="1358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1841175"/>
                <a:gridCol w="1841175"/>
                <a:gridCol w="1841175"/>
                <a:gridCol w="1841175"/>
              </a:tblGrid>
              <a:tr h="1272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5" name="Google Shape;30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7975" y="1365900"/>
            <a:ext cx="1807400" cy="12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9650" y="1365925"/>
            <a:ext cx="1777375" cy="12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1300" y="1379899"/>
            <a:ext cx="1703624" cy="119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 txBox="1"/>
          <p:nvPr/>
        </p:nvSpPr>
        <p:spPr>
          <a:xfrm>
            <a:off x="846350" y="2679975"/>
            <a:ext cx="1807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Ants Go Marching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2675150" y="2679975"/>
            <a:ext cx="1807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Wheels on the Bus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4503950" y="2679975"/>
            <a:ext cx="1807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Twinkle Twinkle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8"/>
          <p:cNvSpPr txBox="1"/>
          <p:nvPr/>
        </p:nvSpPr>
        <p:spPr>
          <a:xfrm>
            <a:off x="6408950" y="2679975"/>
            <a:ext cx="1807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Row Row Row Your Boat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Musical Layers</a:t>
            </a:r>
            <a:endParaRPr/>
          </a:p>
        </p:txBody>
      </p:sp>
      <p:sp>
        <p:nvSpPr>
          <p:cNvPr id="317" name="Google Shape;317;p39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8" name="Google Shape;318;p39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9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9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 txBox="1"/>
          <p:nvPr/>
        </p:nvSpPr>
        <p:spPr>
          <a:xfrm>
            <a:off x="247650" y="539488"/>
            <a:ext cx="2133600" cy="743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*Over 2000 possible different combinations of sounds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3" name="Google Shape;323;p39"/>
          <p:cNvGraphicFramePr/>
          <p:nvPr/>
        </p:nvGraphicFramePr>
        <p:xfrm>
          <a:off x="2780950" y="2962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662000"/>
                <a:gridCol w="662000"/>
              </a:tblGrid>
              <a:tr h="39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4" name="Google Shape;324;p39"/>
          <p:cNvGraphicFramePr/>
          <p:nvPr/>
        </p:nvGraphicFramePr>
        <p:xfrm>
          <a:off x="214550" y="1655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1379825"/>
                <a:gridCol w="1203425"/>
                <a:gridCol w="1203425"/>
                <a:gridCol w="1203425"/>
                <a:gridCol w="1203425"/>
                <a:gridCol w="1203425"/>
                <a:gridCol w="1203425"/>
              </a:tblGrid>
              <a:tr h="800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Melody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Additional</a:t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Melody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Harmony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Bass Line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Percussion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Bass Drum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Ambient Sounds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5" name="Google Shape;325;p39"/>
          <p:cNvGraphicFramePr/>
          <p:nvPr/>
        </p:nvGraphicFramePr>
        <p:xfrm>
          <a:off x="3820438" y="386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662000"/>
                <a:gridCol w="662000"/>
              </a:tblGrid>
              <a:tr h="39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6" name="Google Shape;326;p39"/>
          <p:cNvGraphicFramePr/>
          <p:nvPr/>
        </p:nvGraphicFramePr>
        <p:xfrm>
          <a:off x="5284725" y="295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546725"/>
              </a:tblGrid>
              <a:tr h="395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7" name="Google Shape;327;p39"/>
          <p:cNvGraphicFramePr/>
          <p:nvPr/>
        </p:nvGraphicFramePr>
        <p:xfrm>
          <a:off x="6346463" y="295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546725"/>
              </a:tblGrid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8" name="Google Shape;328;p39"/>
          <p:cNvGraphicFramePr/>
          <p:nvPr/>
        </p:nvGraphicFramePr>
        <p:xfrm>
          <a:off x="7096588" y="3867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572775"/>
                <a:gridCol w="572775"/>
                <a:gridCol w="572775"/>
              </a:tblGrid>
              <a:tr h="39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329" name="Google Shape;329;p39"/>
          <p:cNvCxnSpPr/>
          <p:nvPr/>
        </p:nvCxnSpPr>
        <p:spPr>
          <a:xfrm flipH="1">
            <a:off x="1207313" y="2472525"/>
            <a:ext cx="11400" cy="50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9"/>
          <p:cNvCxnSpPr/>
          <p:nvPr/>
        </p:nvCxnSpPr>
        <p:spPr>
          <a:xfrm flipH="1">
            <a:off x="2414588" y="2483900"/>
            <a:ext cx="11400" cy="138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9"/>
          <p:cNvCxnSpPr/>
          <p:nvPr/>
        </p:nvCxnSpPr>
        <p:spPr>
          <a:xfrm>
            <a:off x="3439663" y="2483900"/>
            <a:ext cx="0" cy="489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9"/>
          <p:cNvCxnSpPr/>
          <p:nvPr/>
        </p:nvCxnSpPr>
        <p:spPr>
          <a:xfrm>
            <a:off x="4476113" y="2483900"/>
            <a:ext cx="11400" cy="1379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9"/>
          <p:cNvCxnSpPr/>
          <p:nvPr/>
        </p:nvCxnSpPr>
        <p:spPr>
          <a:xfrm>
            <a:off x="5546713" y="2461125"/>
            <a:ext cx="0" cy="504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9"/>
          <p:cNvCxnSpPr/>
          <p:nvPr/>
        </p:nvCxnSpPr>
        <p:spPr>
          <a:xfrm>
            <a:off x="6628713" y="2472525"/>
            <a:ext cx="0" cy="489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9"/>
          <p:cNvCxnSpPr/>
          <p:nvPr/>
        </p:nvCxnSpPr>
        <p:spPr>
          <a:xfrm>
            <a:off x="7779063" y="2461125"/>
            <a:ext cx="0" cy="140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336" name="Google Shape;336;p39"/>
          <p:cNvGraphicFramePr/>
          <p:nvPr/>
        </p:nvGraphicFramePr>
        <p:xfrm>
          <a:off x="1570388" y="386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572775"/>
                <a:gridCol w="572775"/>
                <a:gridCol w="572775"/>
              </a:tblGrid>
              <a:tr h="39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37" name="Google Shape;337;p39"/>
          <p:cNvGraphicFramePr/>
          <p:nvPr/>
        </p:nvGraphicFramePr>
        <p:xfrm>
          <a:off x="214613" y="2962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{7161E2D8-8164-4C91-A60C-741213114573}</a:tableStyleId>
              </a:tblPr>
              <a:tblGrid>
                <a:gridCol w="572775"/>
                <a:gridCol w="572775"/>
                <a:gridCol w="572775"/>
              </a:tblGrid>
              <a:tr h="396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Musical Composition Tools</a:t>
            </a:r>
            <a:endParaRPr/>
          </a:p>
        </p:txBody>
      </p:sp>
      <p:sp>
        <p:nvSpPr>
          <p:cNvPr id="343" name="Google Shape;343;p40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40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00" y="1164900"/>
            <a:ext cx="3030351" cy="12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0"/>
          <p:cNvSpPr txBox="1"/>
          <p:nvPr/>
        </p:nvSpPr>
        <p:spPr>
          <a:xfrm>
            <a:off x="179175" y="2550525"/>
            <a:ext cx="31026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Nord Wave 2 Synthesizer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Elektron Digitakt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Arturia Polybrute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4300" y="818764"/>
            <a:ext cx="3566500" cy="196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0"/>
          <p:cNvSpPr txBox="1"/>
          <p:nvPr/>
        </p:nvSpPr>
        <p:spPr>
          <a:xfrm>
            <a:off x="5372100" y="2872250"/>
            <a:ext cx="3102600" cy="1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Notions &amp; Composing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MuseScore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Sibelius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Midi 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Manipulation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&amp; Mixing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○"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ProTools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 txBox="1"/>
          <p:nvPr/>
        </p:nvSpPr>
        <p:spPr>
          <a:xfrm>
            <a:off x="399950" y="3587826"/>
            <a:ext cx="2133600" cy="809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*Standard tools for music composition and production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Recruitment</a:t>
            </a:r>
            <a:endParaRPr/>
          </a:p>
        </p:txBody>
      </p:sp>
      <p:sp>
        <p:nvSpPr>
          <p:cNvPr id="358" name="Google Shape;358;p41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9" name="Google Shape;3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782" y="1018550"/>
            <a:ext cx="5698431" cy="31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</a:t>
            </a:r>
            <a:endParaRPr/>
          </a:p>
        </p:txBody>
      </p:sp>
      <p:sp>
        <p:nvSpPr>
          <p:cNvPr id="369" name="Google Shape;369;p42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42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313" y="1007338"/>
            <a:ext cx="4921363" cy="312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2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>
            <p:ph type="title"/>
          </p:nvPr>
        </p:nvSpPr>
        <p:spPr>
          <a:xfrm>
            <a:off x="483163" y="1420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Sensory Room and Session Images</a:t>
            </a:r>
            <a:endParaRPr/>
          </a:p>
        </p:txBody>
      </p:sp>
      <p:sp>
        <p:nvSpPr>
          <p:cNvPr id="380" name="Google Shape;380;p43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775" y="885150"/>
            <a:ext cx="6359666" cy="357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3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Participant Interaction</a:t>
            </a:r>
            <a:endParaRPr/>
          </a:p>
        </p:txBody>
      </p:sp>
      <p:sp>
        <p:nvSpPr>
          <p:cNvPr id="391" name="Google Shape;391;p44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2" name="Google Shape;392;p44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4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4"/>
          <p:cNvSpPr/>
          <p:nvPr/>
        </p:nvSpPr>
        <p:spPr>
          <a:xfrm>
            <a:off x="9825" y="4900"/>
            <a:ext cx="7488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uCue                     Results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75" y="830675"/>
            <a:ext cx="3949900" cy="35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9475" y="876450"/>
            <a:ext cx="4525842" cy="358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Autism Spectrum Disorder</a:t>
            </a:r>
            <a:endParaRPr/>
          </a:p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7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7"/>
          <p:cNvSpPr/>
          <p:nvPr/>
        </p:nvSpPr>
        <p:spPr>
          <a:xfrm>
            <a:off x="5075" y="5125"/>
            <a:ext cx="1531200" cy="1623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 txBox="1"/>
          <p:nvPr>
            <p:ph idx="1" type="body"/>
          </p:nvPr>
        </p:nvSpPr>
        <p:spPr>
          <a:xfrm>
            <a:off x="457200" y="1314450"/>
            <a:ext cx="82296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Autism Spectrum Disorder, or ASD, is a condition that </a:t>
            </a:r>
            <a:r>
              <a:rPr b="1" lang="en"/>
              <a:t>affects how a person communicates, interacts with others, and behaves</a:t>
            </a:r>
            <a:r>
              <a:rPr lang="en"/>
              <a:t>. People with ASD may have trouble with social skills, may not speak or use gestures like others, and often repeat actions or routines</a:t>
            </a:r>
            <a:r>
              <a:rPr lang="en"/>
              <a:t>. </a:t>
            </a:r>
            <a:endParaRPr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The Centers for Disease Control (CDC) declared that in the United States, </a:t>
            </a:r>
            <a:r>
              <a:rPr b="1" lang="en"/>
              <a:t>1 in 54 children have Autism</a:t>
            </a:r>
            <a:r>
              <a:rPr lang="en"/>
              <a:t>. ASD is a lifelong condition and is normally diagnosed at age 2 or 3; however,  signs of Autism can be detected as early as 18 </a:t>
            </a:r>
            <a:r>
              <a:rPr lang="en"/>
              <a:t>months</a:t>
            </a:r>
            <a:r>
              <a:rPr lang="en"/>
              <a:t>. 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Children with autism often experience sound sensitivity, making them prone to sensory overload in noisy or unpredictable environments.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Responses to the Prompts</a:t>
            </a:r>
            <a:endParaRPr/>
          </a:p>
        </p:txBody>
      </p:sp>
      <p:sp>
        <p:nvSpPr>
          <p:cNvPr id="403" name="Google Shape;403;p45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4" name="Google Shape;404;p45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5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9825" y="4900"/>
            <a:ext cx="7488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uCue                     Results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925" y="880575"/>
            <a:ext cx="7449850" cy="35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Individual Preferences</a:t>
            </a:r>
            <a:endParaRPr/>
          </a:p>
        </p:txBody>
      </p:sp>
      <p:sp>
        <p:nvSpPr>
          <p:cNvPr id="414" name="Google Shape;414;p46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5" name="Google Shape;415;p46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6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6"/>
          <p:cNvSpPr/>
          <p:nvPr/>
        </p:nvSpPr>
        <p:spPr>
          <a:xfrm>
            <a:off x="9825" y="4900"/>
            <a:ext cx="7488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uCue                     Results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038" y="685213"/>
            <a:ext cx="7083924" cy="377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Reactions and Engagement</a:t>
            </a:r>
            <a:endParaRPr/>
          </a:p>
        </p:txBody>
      </p:sp>
      <p:sp>
        <p:nvSpPr>
          <p:cNvPr id="425" name="Google Shape;425;p47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6" name="Google Shape;426;p47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7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7"/>
          <p:cNvSpPr/>
          <p:nvPr/>
        </p:nvSpPr>
        <p:spPr>
          <a:xfrm>
            <a:off x="9825" y="4900"/>
            <a:ext cx="7488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uCue                     Results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28850"/>
            <a:ext cx="8839199" cy="30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7"/>
          <p:cNvSpPr/>
          <p:nvPr/>
        </p:nvSpPr>
        <p:spPr>
          <a:xfrm>
            <a:off x="74600" y="2808375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7"/>
          <p:cNvSpPr/>
          <p:nvPr/>
        </p:nvSpPr>
        <p:spPr>
          <a:xfrm>
            <a:off x="74600" y="2576100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7"/>
          <p:cNvSpPr/>
          <p:nvPr/>
        </p:nvSpPr>
        <p:spPr>
          <a:xfrm>
            <a:off x="74600" y="2343825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7"/>
          <p:cNvSpPr/>
          <p:nvPr/>
        </p:nvSpPr>
        <p:spPr>
          <a:xfrm>
            <a:off x="74600" y="3522300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7"/>
          <p:cNvSpPr/>
          <p:nvPr/>
        </p:nvSpPr>
        <p:spPr>
          <a:xfrm>
            <a:off x="74600" y="1629900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7"/>
          <p:cNvSpPr/>
          <p:nvPr/>
        </p:nvSpPr>
        <p:spPr>
          <a:xfrm>
            <a:off x="74600" y="3077700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7"/>
          <p:cNvSpPr/>
          <p:nvPr/>
        </p:nvSpPr>
        <p:spPr>
          <a:xfrm>
            <a:off x="74600" y="1401300"/>
            <a:ext cx="190200" cy="162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8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 Parents Perception</a:t>
            </a:r>
            <a:endParaRPr/>
          </a:p>
        </p:txBody>
      </p:sp>
      <p:sp>
        <p:nvSpPr>
          <p:cNvPr id="443" name="Google Shape;443;p48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48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8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8"/>
          <p:cNvSpPr/>
          <p:nvPr/>
        </p:nvSpPr>
        <p:spPr>
          <a:xfrm>
            <a:off x="9825" y="4900"/>
            <a:ext cx="7488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uCue                     Results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8"/>
          <p:cNvSpPr/>
          <p:nvPr/>
        </p:nvSpPr>
        <p:spPr>
          <a:xfrm>
            <a:off x="187725" y="1103800"/>
            <a:ext cx="4248600" cy="1051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My child was excited to explore the device and try different sounds, they smiled and laughed while using the device but also got frustrated when a song stopped abruptly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8"/>
          <p:cNvSpPr/>
          <p:nvPr/>
        </p:nvSpPr>
        <p:spPr>
          <a:xfrm>
            <a:off x="4683525" y="1103800"/>
            <a:ext cx="4248600" cy="1051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...liked changing colors and playing with the buttons. It showed they were genuinely engaged and curious. The rhythmic beats seemed to stimulate their movements and energy levels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8"/>
          <p:cNvSpPr txBox="1"/>
          <p:nvPr/>
        </p:nvSpPr>
        <p:spPr>
          <a:xfrm>
            <a:off x="914250" y="3411350"/>
            <a:ext cx="7102200" cy="725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These moments of decision-making provided insights into how children could exercise autonomy within the uCue framework.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350" y="2375050"/>
            <a:ext cx="697325" cy="6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5575" y="2382350"/>
            <a:ext cx="697325" cy="6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9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Contributions</a:t>
            </a:r>
            <a:endParaRPr/>
          </a:p>
        </p:txBody>
      </p:sp>
      <p:sp>
        <p:nvSpPr>
          <p:cNvPr id="458" name="Google Shape;458;p49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49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9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9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9"/>
          <p:cNvSpPr txBox="1"/>
          <p:nvPr>
            <p:ph idx="1" type="body"/>
          </p:nvPr>
        </p:nvSpPr>
        <p:spPr>
          <a:xfrm>
            <a:off x="457200" y="1238250"/>
            <a:ext cx="82296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Empirical evidence suggesting </a:t>
            </a:r>
            <a:r>
              <a:rPr b="1" lang="en" sz="2000"/>
              <a:t>uCue's potential to supports children with ASD</a:t>
            </a:r>
            <a:r>
              <a:rPr lang="en" sz="2000"/>
              <a:t> in accessing formative music experiences </a:t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uCue's </a:t>
            </a:r>
            <a:r>
              <a:rPr b="1" lang="en" sz="2000"/>
              <a:t>logs</a:t>
            </a:r>
            <a:r>
              <a:rPr lang="en" sz="2000"/>
              <a:t> were able to gather </a:t>
            </a:r>
            <a:r>
              <a:rPr b="1" lang="en" sz="2000"/>
              <a:t>valuable interaction data</a:t>
            </a:r>
            <a:r>
              <a:rPr lang="en" sz="2000"/>
              <a:t> and provide insights about global musical preferences. </a:t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The design of </a:t>
            </a:r>
            <a:r>
              <a:rPr b="1" lang="en" sz="2000"/>
              <a:t>a modular music template</a:t>
            </a:r>
            <a:r>
              <a:rPr lang="en" sz="2000"/>
              <a:t> and prototype music library </a:t>
            </a:r>
            <a:endParaRPr sz="20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463" name="Google Shape;4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0"/>
          <p:cNvSpPr txBox="1"/>
          <p:nvPr>
            <p:ph idx="1" type="body"/>
          </p:nvPr>
        </p:nvSpPr>
        <p:spPr>
          <a:xfrm>
            <a:off x="457200" y="1238250"/>
            <a:ext cx="82296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i="1" lang="en" sz="2000"/>
              <a:t>Expand Access:</a:t>
            </a:r>
            <a:r>
              <a:rPr lang="en" sz="2000"/>
              <a:t> Develop web-based interfaces to reach children beyond local communities.</a:t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i="1" lang="en" sz="2000"/>
              <a:t>Composer-Guided Insights: </a:t>
            </a:r>
            <a:r>
              <a:rPr lang="en" sz="2000"/>
              <a:t>Leverage interaction data to help composers identify effective musical patterns and structure more engaging, personalized compositions.</a:t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i="1" lang="en" sz="2000"/>
              <a:t>Refine Activities: </a:t>
            </a:r>
            <a:r>
              <a:rPr lang="en" sz="2000"/>
              <a:t>Broaden uCue-supported tasks for diverse learning goals in music therapy.</a:t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469" name="Google Shape;469;p50"/>
          <p:cNvSpPr txBox="1"/>
          <p:nvPr>
            <p:ph type="title"/>
          </p:nvPr>
        </p:nvSpPr>
        <p:spPr>
          <a:xfrm>
            <a:off x="514200" y="119325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</a:t>
            </a:r>
            <a:r>
              <a:rPr lang="en"/>
              <a:t>Work</a:t>
            </a:r>
            <a:endParaRPr/>
          </a:p>
        </p:txBody>
      </p:sp>
      <p:sp>
        <p:nvSpPr>
          <p:cNvPr id="470" name="Google Shape;470;p50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50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0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1"/>
          <p:cNvSpPr txBox="1"/>
          <p:nvPr>
            <p:ph idx="1" type="body"/>
          </p:nvPr>
        </p:nvSpPr>
        <p:spPr>
          <a:xfrm>
            <a:off x="4834425" y="1290150"/>
            <a:ext cx="3689400" cy="29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b="1" lang="en" sz="1200"/>
              <a:t>With Generous Support from:</a:t>
            </a:r>
            <a:br>
              <a:rPr b="1" lang="en" sz="1200"/>
            </a:br>
            <a:endParaRPr b="1" sz="9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–"/>
            </a:pPr>
            <a:r>
              <a:rPr b="1" lang="en" sz="1100"/>
              <a:t>Maggie E. Neumann Fund</a:t>
            </a:r>
            <a:br>
              <a:rPr lang="en" sz="1100"/>
            </a:br>
            <a:r>
              <a:rPr lang="en" sz="1100"/>
              <a:t>College of Health Sciences</a:t>
            </a:r>
            <a:br>
              <a:rPr lang="en" sz="1100"/>
            </a:br>
            <a:r>
              <a:rPr lang="en" sz="1100"/>
              <a:t>University of Delaware</a:t>
            </a:r>
            <a:br>
              <a:rPr lang="en" sz="1100"/>
            </a:br>
            <a:endParaRPr sz="10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–"/>
            </a:pPr>
            <a:r>
              <a:rPr b="1" lang="en" sz="1100"/>
              <a:t>Institute of Engineering Driven Health</a:t>
            </a:r>
            <a:br>
              <a:rPr lang="en" sz="1100"/>
            </a:br>
            <a:r>
              <a:rPr lang="en" sz="1100"/>
              <a:t>University of Delaware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1"/>
          <p:cNvSpPr txBox="1"/>
          <p:nvPr>
            <p:ph type="title"/>
          </p:nvPr>
        </p:nvSpPr>
        <p:spPr>
          <a:xfrm>
            <a:off x="457200" y="3619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200"/>
              <a:t>Acknowledgements</a:t>
            </a:r>
            <a:endParaRPr sz="1800"/>
          </a:p>
        </p:txBody>
      </p:sp>
      <p:pic>
        <p:nvPicPr>
          <p:cNvPr id="480" name="Google Shape;4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600" y="3404779"/>
            <a:ext cx="1716547" cy="105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058" y="3404779"/>
            <a:ext cx="894150" cy="105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9172" y="3483248"/>
            <a:ext cx="800233" cy="94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1748" y="3362762"/>
            <a:ext cx="929802" cy="109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1"/>
          <p:cNvSpPr txBox="1"/>
          <p:nvPr>
            <p:ph idx="1" type="body"/>
          </p:nvPr>
        </p:nvSpPr>
        <p:spPr>
          <a:xfrm>
            <a:off x="457200" y="1267975"/>
            <a:ext cx="4575900" cy="29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" sz="1400"/>
              <a:t>Autism Delaware:</a:t>
            </a:r>
            <a:endParaRPr b="1" sz="14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–"/>
            </a:pPr>
            <a:r>
              <a:rPr lang="en" sz="1100"/>
              <a:t>Heidi Mizell, Family Resource Coordinator </a:t>
            </a:r>
            <a:br>
              <a:rPr lang="en" sz="1100"/>
            </a:br>
            <a:endParaRPr sz="11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" sz="1300"/>
              <a:t>Rt. 9 Library &amp; Innovation Center </a:t>
            </a:r>
            <a:r>
              <a:rPr lang="en" sz="1300"/>
              <a:t>New Castle, Delaware</a:t>
            </a:r>
            <a:br>
              <a:rPr lang="en" sz="1300"/>
            </a:b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" sz="1400"/>
              <a:t>UD Honors Music Students: </a:t>
            </a:r>
            <a:endParaRPr b="1" sz="14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–"/>
            </a:pPr>
            <a:r>
              <a:rPr lang="en" sz="1100"/>
              <a:t>Catherine Gilroy, Alondra Gonzalez, Kurt Hammen, Jason Lambros, William Metten, Noah Mummert, Abby Von Ohlen, Ray Pragman, Robert Strauss</a:t>
            </a:r>
            <a:endParaRPr sz="11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–"/>
            </a:pPr>
            <a:r>
              <a:rPr lang="en" sz="1100"/>
              <a:t>Connor Fone and Justin Ike Eichenberg</a:t>
            </a:r>
            <a:br>
              <a:rPr lang="en" sz="1300"/>
            </a:b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" sz="1400"/>
              <a:t>UD Computer &amp; Information Sciences Students and Faculty:</a:t>
            </a:r>
            <a:r>
              <a:rPr lang="en" sz="1400"/>
              <a:t> </a:t>
            </a:r>
            <a:endParaRPr sz="14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–"/>
            </a:pPr>
            <a:r>
              <a:rPr lang="en" sz="1100"/>
              <a:t>Maxwell Wang, Chris Bennett and Connor Penhale</a:t>
            </a:r>
            <a:endParaRPr sz="11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–"/>
            </a:pPr>
            <a:r>
              <a:rPr lang="en" sz="1100"/>
              <a:t>Bryan Youse</a:t>
            </a:r>
            <a:br>
              <a:rPr lang="en" sz="1300"/>
            </a:b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/>
            </a:br>
            <a:endParaRPr sz="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2"/>
          <p:cNvSpPr txBox="1"/>
          <p:nvPr>
            <p:ph idx="1" type="subTitle"/>
          </p:nvPr>
        </p:nvSpPr>
        <p:spPr>
          <a:xfrm>
            <a:off x="1371600" y="2114550"/>
            <a:ext cx="6400800" cy="22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Abhishek Karwankar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i="1"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karwabhi@udel.edu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i="1"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abhiishek11.github.io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Elise Ruggiero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emrugg@udel.edu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www.linkedin.com/in/eliseruggiero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1" name="Google Shape;491;p52"/>
          <p:cNvSpPr txBox="1"/>
          <p:nvPr>
            <p:ph idx="2" type="body"/>
          </p:nvPr>
        </p:nvSpPr>
        <p:spPr>
          <a:xfrm>
            <a:off x="685800" y="74295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"/>
              <a:t>Thank You!</a:t>
            </a:r>
            <a:br>
              <a:rPr b="1" lang="en"/>
            </a:br>
            <a:r>
              <a:rPr b="1" lang="en"/>
              <a:t>Questions?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92" name="Google Shape;492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1125" y="4496950"/>
            <a:ext cx="646525" cy="6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99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2" title="uCue-1024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0200" y="3900101"/>
            <a:ext cx="1118426" cy="111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3801000" y="1886975"/>
            <a:ext cx="5266800" cy="25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An intervention in pediatric health care to alleviate symptoms and improve quality of life. </a:t>
            </a:r>
            <a:r>
              <a:rPr i="1" lang="en" sz="1400"/>
              <a:t>(</a:t>
            </a:r>
            <a:r>
              <a:rPr i="1" lang="en" sz="1400" u="sng">
                <a:solidFill>
                  <a:schemeClr val="hlink"/>
                </a:solidFill>
                <a:hlinkClick r:id="rId3"/>
              </a:rPr>
              <a:t>Mayer-Benarous et.al.,Front. Psychiatry, April 2021 </a:t>
            </a:r>
            <a:r>
              <a:rPr i="1" lang="en" sz="1400"/>
              <a:t>)</a:t>
            </a:r>
            <a:br>
              <a:rPr i="1" lang="en" sz="1400"/>
            </a:br>
            <a:endParaRPr i="1"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Aiding communication and emotional regulation in children with ASD. </a:t>
            </a:r>
            <a:r>
              <a:rPr i="1" lang="en" sz="1400" u="sng">
                <a:solidFill>
                  <a:schemeClr val="hlink"/>
                </a:solidFill>
                <a:hlinkClick r:id="rId4"/>
              </a:rPr>
              <a:t>(Thompson et.al., Child Care Health Dev. </a:t>
            </a:r>
            <a:r>
              <a:rPr i="1" lang="en" sz="14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Nov </a:t>
            </a:r>
            <a:r>
              <a:rPr i="1" lang="en" sz="1400" u="sng">
                <a:solidFill>
                  <a:schemeClr val="hlink"/>
                </a:solidFill>
                <a:hlinkClick r:id="rId6"/>
              </a:rPr>
              <a:t>2014)</a:t>
            </a:r>
            <a:br>
              <a:rPr i="1" lang="en" sz="1400"/>
            </a:br>
            <a:endParaRPr i="1"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Can improve peer interactions and provide insights into their behavioral and emotional states. </a:t>
            </a:r>
            <a:r>
              <a:rPr i="1" lang="en" sz="1400"/>
              <a:t>(</a:t>
            </a:r>
            <a:r>
              <a:rPr i="1" lang="en" sz="1400" u="sng">
                <a:solidFill>
                  <a:schemeClr val="hlink"/>
                </a:solidFill>
                <a:hlinkClick r:id="rId7"/>
              </a:rPr>
              <a:t>Cibrian et. al.</a:t>
            </a:r>
            <a:r>
              <a:rPr i="1" lang="en" sz="1400" u="sng">
                <a:solidFill>
                  <a:schemeClr val="hlink"/>
                </a:solidFill>
                <a:hlinkClick r:id="rId8"/>
              </a:rPr>
              <a:t>Pervasive Health,May 2018</a:t>
            </a:r>
            <a:r>
              <a:rPr i="1" lang="en" sz="1400"/>
              <a:t>)</a:t>
            </a:r>
            <a:endParaRPr i="1" sz="14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 u="sng"/>
          </a:p>
        </p:txBody>
      </p:sp>
      <p:sp>
        <p:nvSpPr>
          <p:cNvPr id="140" name="Google Shape;140;p28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 Therapy and ASD</a:t>
            </a:r>
            <a:endParaRPr/>
          </a:p>
        </p:txBody>
      </p:sp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457200" y="1040075"/>
            <a:ext cx="8229600" cy="84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Evidence-based approach that uses music within a therapeutic relationship to address a patient's physical, emotional, cognitive, and social needs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050" y="1926125"/>
            <a:ext cx="3327051" cy="22180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/>
        </p:nvSpPr>
        <p:spPr>
          <a:xfrm>
            <a:off x="608575" y="4080800"/>
            <a:ext cx="33105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Image from Northwestern University’s website: “The Power and Science of Music Therapy”</a:t>
            </a:r>
            <a:endParaRPr sz="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8"/>
          <p:cNvSpPr/>
          <p:nvPr/>
        </p:nvSpPr>
        <p:spPr>
          <a:xfrm>
            <a:off x="5075" y="5125"/>
            <a:ext cx="1531200" cy="1623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Tangible Interfaces for Music </a:t>
            </a:r>
            <a:r>
              <a:rPr lang="en"/>
              <a:t>Therapy</a:t>
            </a:r>
            <a:endParaRPr/>
          </a:p>
        </p:txBody>
      </p:sp>
      <p:sp>
        <p:nvSpPr>
          <p:cNvPr id="153" name="Google Shape;153;p29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9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9"/>
          <p:cNvSpPr/>
          <p:nvPr/>
        </p:nvSpPr>
        <p:spPr>
          <a:xfrm>
            <a:off x="5075" y="5125"/>
            <a:ext cx="1531200" cy="1623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175" y="1028850"/>
            <a:ext cx="2064850" cy="30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76200" y="3962400"/>
            <a:ext cx="250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06096"/>
                </a:solidFill>
                <a:latin typeface="Calibri"/>
                <a:ea typeface="Calibri"/>
                <a:cs typeface="Calibri"/>
                <a:sym typeface="Calibri"/>
              </a:rPr>
              <a:t>BendableSound (Cibrian et. al. 2016)</a:t>
            </a:r>
            <a:endParaRPr b="1" i="1" sz="1200">
              <a:solidFill>
                <a:srgbClr val="0060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60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850" y="1108824"/>
            <a:ext cx="2776150" cy="29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6477000" y="3962400"/>
            <a:ext cx="250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06096"/>
                </a:solidFill>
                <a:latin typeface="Calibri"/>
                <a:ea typeface="Calibri"/>
                <a:cs typeface="Calibri"/>
                <a:sym typeface="Calibri"/>
              </a:rPr>
              <a:t>SenseBox</a:t>
            </a:r>
            <a:r>
              <a:rPr b="1" i="1" lang="en" sz="1200">
                <a:solidFill>
                  <a:srgbClr val="006096"/>
                </a:solidFill>
                <a:latin typeface="Calibri"/>
                <a:ea typeface="Calibri"/>
                <a:cs typeface="Calibri"/>
                <a:sym typeface="Calibri"/>
              </a:rPr>
              <a:t> (Hamidi et. al. 2016)</a:t>
            </a:r>
            <a:endParaRPr b="1" i="1" sz="1200">
              <a:solidFill>
                <a:srgbClr val="0060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60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2436975" y="1099200"/>
            <a:ext cx="3297600" cy="126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 interactive fabric surface that plays sound while  touching a fabric to promotes self-regulation and motor control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 txBox="1"/>
          <p:nvPr/>
        </p:nvSpPr>
        <p:spPr>
          <a:xfrm>
            <a:off x="3046575" y="2699400"/>
            <a:ext cx="3297600" cy="126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Do-It-Yourself (DIY) prototyping platform that allows users to create audio triggers out of existing or fabricated objects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7141808" y="1653975"/>
            <a:ext cx="1559700" cy="60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Analyzing the Logs to improvise the therapy sessions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0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Gap</a:t>
            </a:r>
            <a:endParaRPr/>
          </a:p>
        </p:txBody>
      </p:sp>
      <p:sp>
        <p:nvSpPr>
          <p:cNvPr id="169" name="Google Shape;169;p30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30"/>
          <p:cNvSpPr txBox="1"/>
          <p:nvPr/>
        </p:nvSpPr>
        <p:spPr>
          <a:xfrm>
            <a:off x="806549" y="883000"/>
            <a:ext cx="24768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Existing Research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5512927" y="880325"/>
            <a:ext cx="27066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Proposed Research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747392" y="1127975"/>
            <a:ext cx="31953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Traditional Music Therapy Framework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5743186" y="1165000"/>
            <a:ext cx="3335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Proposed uCue Musical Framework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5075" y="5125"/>
            <a:ext cx="1531200" cy="1623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4900" y="9825"/>
            <a:ext cx="3067500" cy="1623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/>
          <p:nvPr/>
        </p:nvSpPr>
        <p:spPr>
          <a:xfrm>
            <a:off x="337952" y="1653975"/>
            <a:ext cx="1427400" cy="60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Music </a:t>
            </a:r>
            <a:r>
              <a:rPr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Personalization</a:t>
            </a:r>
            <a:r>
              <a:rPr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options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0"/>
          <p:cNvSpPr/>
          <p:nvPr/>
        </p:nvSpPr>
        <p:spPr>
          <a:xfrm>
            <a:off x="2107012" y="1653975"/>
            <a:ext cx="1427400" cy="60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Logs available for improvising music therapy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0"/>
          <p:cNvSpPr/>
          <p:nvPr/>
        </p:nvSpPr>
        <p:spPr>
          <a:xfrm>
            <a:off x="1698960" y="1771750"/>
            <a:ext cx="455700" cy="318900"/>
          </a:xfrm>
          <a:prstGeom prst="mathPlus">
            <a:avLst>
              <a:gd fmla="val 23520" name="adj1"/>
            </a:avLst>
          </a:prstGeom>
          <a:solidFill>
            <a:srgbClr val="85858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5208741" y="1653975"/>
            <a:ext cx="1559700" cy="60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Music Personalization based on needs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6781644" y="1894450"/>
            <a:ext cx="360000" cy="162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85858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/>
          <p:nvPr/>
        </p:nvSpPr>
        <p:spPr>
          <a:xfrm>
            <a:off x="5156502" y="1614700"/>
            <a:ext cx="3604200" cy="687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351" y="3957913"/>
            <a:ext cx="558188" cy="5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/>
          <p:nvPr/>
        </p:nvSpPr>
        <p:spPr>
          <a:xfrm>
            <a:off x="6151407" y="3677681"/>
            <a:ext cx="155700" cy="270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/>
          <p:nvPr/>
        </p:nvSpPr>
        <p:spPr>
          <a:xfrm>
            <a:off x="5442558" y="3393676"/>
            <a:ext cx="470700" cy="14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0"/>
          <p:cNvSpPr/>
          <p:nvPr/>
        </p:nvSpPr>
        <p:spPr>
          <a:xfrm>
            <a:off x="6522733" y="3393676"/>
            <a:ext cx="470700" cy="14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1214" y="3127704"/>
            <a:ext cx="683725" cy="69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5265" y="3277906"/>
            <a:ext cx="595621" cy="32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1615" y="3225407"/>
            <a:ext cx="532790" cy="48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6603" y="2461575"/>
            <a:ext cx="434222" cy="3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3575" y="3118961"/>
            <a:ext cx="434232" cy="39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56085" y="4068032"/>
            <a:ext cx="356504" cy="32463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/>
          <p:nvPr/>
        </p:nvSpPr>
        <p:spPr>
          <a:xfrm rot="10800000">
            <a:off x="5060147" y="2705225"/>
            <a:ext cx="3172800" cy="342600"/>
          </a:xfrm>
          <a:prstGeom prst="bentUpArrow">
            <a:avLst>
              <a:gd fmla="val 25000" name="adj1"/>
              <a:gd fmla="val 22711" name="adj2"/>
              <a:gd fmla="val 30617" name="adj3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110" y="3729279"/>
            <a:ext cx="674574" cy="72919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/>
          <p:nvPr/>
        </p:nvSpPr>
        <p:spPr>
          <a:xfrm>
            <a:off x="628271" y="2843616"/>
            <a:ext cx="568500" cy="21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1933672" y="2843616"/>
            <a:ext cx="568500" cy="21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9625" y="2551064"/>
            <a:ext cx="430834" cy="46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/>
          <p:nvPr/>
        </p:nvSpPr>
        <p:spPr>
          <a:xfrm>
            <a:off x="2526162" y="2799675"/>
            <a:ext cx="322800" cy="301800"/>
          </a:xfrm>
          <a:prstGeom prst="mathMultiply">
            <a:avLst>
              <a:gd fmla="val 23520" name="adj1"/>
            </a:avLst>
          </a:prstGeom>
          <a:solidFill>
            <a:srgbClr val="98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68793" y="2611557"/>
            <a:ext cx="586035" cy="6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1649458" y="3273502"/>
            <a:ext cx="322800" cy="301800"/>
          </a:xfrm>
          <a:prstGeom prst="mathMultiply">
            <a:avLst>
              <a:gd fmla="val 23520" name="adj1"/>
            </a:avLst>
          </a:prstGeom>
          <a:solidFill>
            <a:srgbClr val="9800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2828785" y="2649525"/>
            <a:ext cx="1032900" cy="776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</a:rPr>
              <a:t>No Logging</a:t>
            </a:r>
            <a:endParaRPr b="1" sz="1100">
              <a:solidFill>
                <a:srgbClr val="595959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1921345" y="3229000"/>
            <a:ext cx="1521600" cy="776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</a:rPr>
              <a:t>No Customization</a:t>
            </a:r>
            <a:endParaRPr b="1" sz="1100">
              <a:solidFill>
                <a:srgbClr val="595959"/>
              </a:solidFill>
            </a:endParaRPr>
          </a:p>
        </p:txBody>
      </p:sp>
      <p:sp>
        <p:nvSpPr>
          <p:cNvPr id="203" name="Google Shape;203;p30"/>
          <p:cNvSpPr/>
          <p:nvPr/>
        </p:nvSpPr>
        <p:spPr>
          <a:xfrm rot="5400000">
            <a:off x="7900600" y="3251381"/>
            <a:ext cx="116700" cy="3612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8389695" y="2915681"/>
            <a:ext cx="155700" cy="270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0"/>
          <p:cNvSpPr/>
          <p:nvPr/>
        </p:nvSpPr>
        <p:spPr>
          <a:xfrm rot="-5400000">
            <a:off x="7192312" y="3825826"/>
            <a:ext cx="352500" cy="19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0"/>
          <p:cNvSpPr/>
          <p:nvPr/>
        </p:nvSpPr>
        <p:spPr>
          <a:xfrm rot="5400000">
            <a:off x="1333568" y="3353316"/>
            <a:ext cx="465300" cy="261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44089" y="3175248"/>
            <a:ext cx="532803" cy="4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/>
          <p:nvPr/>
        </p:nvSpPr>
        <p:spPr>
          <a:xfrm>
            <a:off x="5848525" y="3031625"/>
            <a:ext cx="750600" cy="143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Questions</a:t>
            </a:r>
            <a:endParaRPr/>
          </a:p>
        </p:txBody>
      </p:sp>
      <p:sp>
        <p:nvSpPr>
          <p:cNvPr id="215" name="Google Shape;215;p31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31"/>
          <p:cNvSpPr txBox="1"/>
          <p:nvPr/>
        </p:nvSpPr>
        <p:spPr>
          <a:xfrm>
            <a:off x="335550" y="2185550"/>
            <a:ext cx="4646100" cy="892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if children with ASD were able to personalize their own music to enhance their listening experience?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5648750" y="1271150"/>
            <a:ext cx="3179400" cy="273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Does interacting with a tangible interface help children with ASD actively identify and express their musical preferences?</a:t>
            </a:r>
            <a:b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Can engaging with a tangible 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interface</a:t>
            </a: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create music facilitate emotional expression and enhance these children's enjoyment of music?</a:t>
            </a:r>
            <a:b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might children with ASD benefit from having greater autonomy over their listener experience?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31"/>
          <p:cNvCxnSpPr/>
          <p:nvPr/>
        </p:nvCxnSpPr>
        <p:spPr>
          <a:xfrm>
            <a:off x="4986450" y="2568375"/>
            <a:ext cx="667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9" name="Google Shape;219;p31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5075" y="-375"/>
            <a:ext cx="5030400" cy="1677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uCue? </a:t>
            </a:r>
            <a:endParaRPr/>
          </a:p>
        </p:txBody>
      </p:sp>
      <p:sp>
        <p:nvSpPr>
          <p:cNvPr id="227" name="Google Shape;227;p32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457200" y="1238250"/>
            <a:ext cx="8229600" cy="30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</a:t>
            </a:r>
            <a:r>
              <a:rPr lang="en"/>
              <a:t> musical interface designed to </a:t>
            </a:r>
            <a:r>
              <a:rPr b="1" lang="en"/>
              <a:t>enhance musical engagement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</a:t>
            </a:r>
            <a:r>
              <a:rPr lang="en"/>
              <a:t>ncorporates </a:t>
            </a:r>
            <a:r>
              <a:rPr b="1" i="1" lang="en"/>
              <a:t>modular arrangements of children's songs </a:t>
            </a:r>
            <a:r>
              <a:rPr lang="en"/>
              <a:t>set at an accessible tempo and allows users to </a:t>
            </a:r>
            <a:r>
              <a:rPr b="1" i="1" lang="en"/>
              <a:t>modify musical layers as 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i="1" lang="en"/>
              <a:t>Collects data on listener interactions, including layer combination and timing</a:t>
            </a:r>
            <a:r>
              <a:rPr i="1" lang="en"/>
              <a:t>, </a:t>
            </a:r>
            <a:r>
              <a:rPr lang="en"/>
              <a:t>which can inform composers in creating more engaging music for this population.</a:t>
            </a:r>
            <a:r>
              <a:rPr i="1"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uCue was created with a vision of  </a:t>
            </a:r>
            <a:r>
              <a:rPr b="1" i="1" lang="en"/>
              <a:t>“You create, you enjoy”</a:t>
            </a:r>
            <a:endParaRPr b="1" i="1"/>
          </a:p>
        </p:txBody>
      </p:sp>
      <p:sp>
        <p:nvSpPr>
          <p:cNvPr id="229" name="Google Shape;229;p32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2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457200" y="1333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uCue: A Tangible Musical Interface</a:t>
            </a:r>
            <a:endParaRPr/>
          </a:p>
        </p:txBody>
      </p:sp>
      <p:sp>
        <p:nvSpPr>
          <p:cNvPr id="238" name="Google Shape;238;p33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 title="IMG_313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100" y="1262650"/>
            <a:ext cx="3794125" cy="280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9575" y="1872850"/>
            <a:ext cx="2211302" cy="196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7175" y="1607048"/>
            <a:ext cx="1841350" cy="260261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1042225" y="4004050"/>
            <a:ext cx="22113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Sensory Room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4623625" y="3851650"/>
            <a:ext cx="22113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Ableton Push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6909625" y="3851650"/>
            <a:ext cx="22113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Skoog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/>
        </p:nvSpPr>
        <p:spPr>
          <a:xfrm>
            <a:off x="522350" y="988350"/>
            <a:ext cx="8107200" cy="3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design process included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with experts from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Autism Delaware</a:t>
            </a: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the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Rt. 9 Library &amp; Innovation Center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alongside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educators, family members, and researchers with personal ASD experience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Their input shaped sensory-friendly design choices like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soft buttons, gentle lighting, and intuitive interactions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reduce sensory overload.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Although c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hildren with ASD were not directly involved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early design, </a:t>
            </a:r>
            <a:r>
              <a:rPr b="1"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trusted advisors</a:t>
            </a: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informed design, study protocol, and communication strategies.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4"/>
          <p:cNvSpPr txBox="1"/>
          <p:nvPr>
            <p:ph type="title"/>
          </p:nvPr>
        </p:nvSpPr>
        <p:spPr>
          <a:xfrm>
            <a:off x="399950" y="104150"/>
            <a:ext cx="8229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</p:txBody>
      </p:sp>
      <p:sp>
        <p:nvSpPr>
          <p:cNvPr id="255" name="Google Shape;255;p34"/>
          <p:cNvSpPr txBox="1"/>
          <p:nvPr>
            <p:ph idx="12" type="sldNum"/>
          </p:nvPr>
        </p:nvSpPr>
        <p:spPr>
          <a:xfrm>
            <a:off x="3505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34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uCue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5075" y="5075"/>
            <a:ext cx="9144000" cy="1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    Research Gap                Research Questions             uCue                   Results                    Future Work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9825" y="4900"/>
            <a:ext cx="5889600" cy="1620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            Research Gap              Research Questions            uCue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768" y="4570975"/>
            <a:ext cx="495324" cy="4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UD Primary and Secondary">
      <a:dk1>
        <a:srgbClr val="000000"/>
      </a:dk1>
      <a:lt1>
        <a:srgbClr val="FFFFFF"/>
      </a:lt1>
      <a:dk2>
        <a:srgbClr val="00539F"/>
      </a:dk2>
      <a:lt2>
        <a:srgbClr val="EEECE1"/>
      </a:lt2>
      <a:accent1>
        <a:srgbClr val="4F81BD"/>
      </a:accent1>
      <a:accent2>
        <a:srgbClr val="AF1E2D"/>
      </a:accent2>
      <a:accent3>
        <a:srgbClr val="B7CE0A"/>
      </a:accent3>
      <a:accent4>
        <a:srgbClr val="5A8E22"/>
      </a:accent4>
      <a:accent5>
        <a:srgbClr val="00A0DF"/>
      </a:accent5>
      <a:accent6>
        <a:srgbClr val="EF8200"/>
      </a:accent6>
      <a:hlink>
        <a:srgbClr val="00539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